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 id="2147483683" r:id="rId5"/>
    <p:sldMasterId id="2147483720" r:id="rId6"/>
    <p:sldMasterId id="2147483724" r:id="rId7"/>
    <p:sldMasterId id="2147483660" r:id="rId8"/>
  </p:sldMasterIdLst>
  <p:notesMasterIdLst>
    <p:notesMasterId r:id="rId49"/>
  </p:notesMasterIdLst>
  <p:sldIdLst>
    <p:sldId id="355" r:id="rId9"/>
    <p:sldId id="260" r:id="rId10"/>
    <p:sldId id="330" r:id="rId11"/>
    <p:sldId id="328" r:id="rId12"/>
    <p:sldId id="367" r:id="rId13"/>
    <p:sldId id="363" r:id="rId14"/>
    <p:sldId id="365" r:id="rId15"/>
    <p:sldId id="366" r:id="rId16"/>
    <p:sldId id="385" r:id="rId17"/>
    <p:sldId id="369" r:id="rId18"/>
    <p:sldId id="370" r:id="rId19"/>
    <p:sldId id="371" r:id="rId20"/>
    <p:sldId id="372" r:id="rId21"/>
    <p:sldId id="373" r:id="rId22"/>
    <p:sldId id="374" r:id="rId23"/>
    <p:sldId id="375" r:id="rId24"/>
    <p:sldId id="377" r:id="rId25"/>
    <p:sldId id="378" r:id="rId26"/>
    <p:sldId id="386" r:id="rId27"/>
    <p:sldId id="379" r:id="rId28"/>
    <p:sldId id="380" r:id="rId29"/>
    <p:sldId id="381" r:id="rId30"/>
    <p:sldId id="382" r:id="rId31"/>
    <p:sldId id="383" r:id="rId32"/>
    <p:sldId id="384" r:id="rId33"/>
    <p:sldId id="340" r:id="rId34"/>
    <p:sldId id="342" r:id="rId35"/>
    <p:sldId id="357" r:id="rId36"/>
    <p:sldId id="344" r:id="rId37"/>
    <p:sldId id="345" r:id="rId38"/>
    <p:sldId id="320" r:id="rId39"/>
    <p:sldId id="347" r:id="rId40"/>
    <p:sldId id="346" r:id="rId41"/>
    <p:sldId id="348" r:id="rId42"/>
    <p:sldId id="349" r:id="rId43"/>
    <p:sldId id="350" r:id="rId44"/>
    <p:sldId id="351" r:id="rId45"/>
    <p:sldId id="353" r:id="rId46"/>
    <p:sldId id="354" r:id="rId47"/>
    <p:sldId id="279" r:id="rId48"/>
  </p:sldIdLst>
  <p:sldSz cx="9144000" cy="5143500" type="screen16x9"/>
  <p:notesSz cx="6858000" cy="1209675"/>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wther, Adele M" initials="LAM" lastIdx="1" clrIdx="0">
    <p:extLst>
      <p:ext uri="{19B8F6BF-5375-455C-9EA6-DF929625EA0E}">
        <p15:presenceInfo xmlns:p15="http://schemas.microsoft.com/office/powerpoint/2012/main" userId="S-1-5-21-602162358-1123561945-1417001333-1208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63754A-A644-3448-0DE6-7395AE4CDACB}" v="261" dt="2026-02-27T01:17:41.963"/>
    <p1510:client id="{D07EF5B4-0EF9-34FF-9E8C-4CC77246CFDE}" v="20" dt="2026-02-27T16:45:22.9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404" autoAdjust="0"/>
  </p:normalViewPr>
  <p:slideViewPr>
    <p:cSldViewPr snapToGrid="0">
      <p:cViewPr varScale="1">
        <p:scale>
          <a:sx n="93" d="100"/>
          <a:sy n="93" d="100"/>
        </p:scale>
        <p:origin x="5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46CE-8A40-4505-BF81-A6F1207CC5F4}" type="datetimeFigureOut">
              <a:rPr lang="en-CA" smtClean="0"/>
              <a:t>2026-02-27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A3A070-8C9B-4D2F-B892-C74E325F37D5}" type="slidenum">
              <a:rPr lang="en-CA" smtClean="0"/>
              <a:t>‹#›</a:t>
            </a:fld>
            <a:endParaRPr lang="en-CA"/>
          </a:p>
        </p:txBody>
      </p:sp>
    </p:spTree>
    <p:extLst>
      <p:ext uri="{BB962C8B-B14F-4D97-AF65-F5344CB8AC3E}">
        <p14:creationId xmlns:p14="http://schemas.microsoft.com/office/powerpoint/2010/main" val="4201093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DrYFhZjwaxo"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3A070-8C9B-4D2F-B892-C74E325F37D5}" type="slidenum">
              <a:rPr lang="en-CA" smtClean="0"/>
              <a:t>1</a:t>
            </a:fld>
            <a:endParaRPr lang="en-CA"/>
          </a:p>
        </p:txBody>
      </p:sp>
    </p:spTree>
    <p:extLst>
      <p:ext uri="{BB962C8B-B14F-4D97-AF65-F5344CB8AC3E}">
        <p14:creationId xmlns:p14="http://schemas.microsoft.com/office/powerpoint/2010/main" val="90721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3A070-8C9B-4D2F-B892-C74E325F37D5}" type="slidenum">
              <a:rPr lang="en-CA" smtClean="0"/>
              <a:t>12</a:t>
            </a:fld>
            <a:endParaRPr lang="en-CA"/>
          </a:p>
        </p:txBody>
      </p:sp>
    </p:spTree>
    <p:extLst>
      <p:ext uri="{BB962C8B-B14F-4D97-AF65-F5344CB8AC3E}">
        <p14:creationId xmlns:p14="http://schemas.microsoft.com/office/powerpoint/2010/main" val="3720458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23184-442A-0926-65F7-9BC23B4125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12685F-606D-9A44-D85A-8B1AF5EA90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F3F6FB-C728-F9BE-1060-1CC971C857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20D5EE-AA3B-CE03-A814-07EDEB402CC7}"/>
              </a:ext>
            </a:extLst>
          </p:cNvPr>
          <p:cNvSpPr>
            <a:spLocks noGrp="1"/>
          </p:cNvSpPr>
          <p:nvPr>
            <p:ph type="sldNum" sz="quarter" idx="5"/>
          </p:nvPr>
        </p:nvSpPr>
        <p:spPr/>
        <p:txBody>
          <a:bodyPr/>
          <a:lstStyle/>
          <a:p>
            <a:fld id="{48A3A070-8C9B-4D2F-B892-C74E325F37D5}" type="slidenum">
              <a:rPr lang="en-CA" smtClean="0"/>
              <a:t>17</a:t>
            </a:fld>
            <a:endParaRPr lang="en-CA"/>
          </a:p>
        </p:txBody>
      </p:sp>
    </p:spTree>
    <p:extLst>
      <p:ext uri="{BB962C8B-B14F-4D97-AF65-F5344CB8AC3E}">
        <p14:creationId xmlns:p14="http://schemas.microsoft.com/office/powerpoint/2010/main" val="2804761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F66E9-4BDF-C296-55A4-B004ADED00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1AB5BD-CC4B-4BCA-9D0B-628A295107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C6C634-84FE-E0BB-B371-9A424CC34C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F0FA31-5427-13FF-5432-2181AD545D4E}"/>
              </a:ext>
            </a:extLst>
          </p:cNvPr>
          <p:cNvSpPr>
            <a:spLocks noGrp="1"/>
          </p:cNvSpPr>
          <p:nvPr>
            <p:ph type="sldNum" sz="quarter" idx="5"/>
          </p:nvPr>
        </p:nvSpPr>
        <p:spPr/>
        <p:txBody>
          <a:bodyPr/>
          <a:lstStyle/>
          <a:p>
            <a:fld id="{48A3A070-8C9B-4D2F-B892-C74E325F37D5}" type="slidenum">
              <a:rPr lang="en-CA" smtClean="0"/>
              <a:t>18</a:t>
            </a:fld>
            <a:endParaRPr lang="en-CA"/>
          </a:p>
        </p:txBody>
      </p:sp>
    </p:spTree>
    <p:extLst>
      <p:ext uri="{BB962C8B-B14F-4D97-AF65-F5344CB8AC3E}">
        <p14:creationId xmlns:p14="http://schemas.microsoft.com/office/powerpoint/2010/main" val="3776337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13EB2-6B72-15D6-FFB7-F1636DBF3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78359B-C26A-BA27-2662-99D1D2C737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45E135-3B6E-19A3-8600-CF5A6288A5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677524-373C-2C05-5FFF-7BB0699A842F}"/>
              </a:ext>
            </a:extLst>
          </p:cNvPr>
          <p:cNvSpPr>
            <a:spLocks noGrp="1"/>
          </p:cNvSpPr>
          <p:nvPr>
            <p:ph type="sldNum" sz="quarter" idx="5"/>
          </p:nvPr>
        </p:nvSpPr>
        <p:spPr/>
        <p:txBody>
          <a:bodyPr/>
          <a:lstStyle/>
          <a:p>
            <a:fld id="{48A3A070-8C9B-4D2F-B892-C74E325F37D5}" type="slidenum">
              <a:rPr lang="en-CA" smtClean="0"/>
              <a:t>21</a:t>
            </a:fld>
            <a:endParaRPr lang="en-CA"/>
          </a:p>
        </p:txBody>
      </p:sp>
    </p:spTree>
    <p:extLst>
      <p:ext uri="{BB962C8B-B14F-4D97-AF65-F5344CB8AC3E}">
        <p14:creationId xmlns:p14="http://schemas.microsoft.com/office/powerpoint/2010/main" val="1068339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7AF0B-B09C-EEFE-B42B-DC8CB41843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C28ADB-FD00-5A42-A90F-1ACC07D45A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61BE15-9CC9-5F0D-AA7C-EC363681B8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BBC05C-7CB9-438A-2BF5-29DC02873504}"/>
              </a:ext>
            </a:extLst>
          </p:cNvPr>
          <p:cNvSpPr>
            <a:spLocks noGrp="1"/>
          </p:cNvSpPr>
          <p:nvPr>
            <p:ph type="sldNum" sz="quarter" idx="5"/>
          </p:nvPr>
        </p:nvSpPr>
        <p:spPr/>
        <p:txBody>
          <a:bodyPr/>
          <a:lstStyle/>
          <a:p>
            <a:fld id="{48A3A070-8C9B-4D2F-B892-C74E325F37D5}" type="slidenum">
              <a:rPr lang="en-CA" smtClean="0"/>
              <a:t>22</a:t>
            </a:fld>
            <a:endParaRPr lang="en-CA"/>
          </a:p>
        </p:txBody>
      </p:sp>
    </p:spTree>
    <p:extLst>
      <p:ext uri="{BB962C8B-B14F-4D97-AF65-F5344CB8AC3E}">
        <p14:creationId xmlns:p14="http://schemas.microsoft.com/office/powerpoint/2010/main" val="1414206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baseline="0">
                <a:latin typeface="Arial"/>
                <a:cs typeface="Arial"/>
              </a:rPr>
              <a:t>Pause at this slide until your Q&amp;A is finished.</a:t>
            </a:r>
          </a:p>
          <a:p>
            <a:endParaRPr lang="en-CA" b="1" baseline="0">
              <a:latin typeface="Arial" panose="020B0604020202020204" pitchFamily="34" charset="0"/>
              <a:cs typeface="Arial" panose="020B0604020202020204" pitchFamily="34" charset="0"/>
            </a:endParaRPr>
          </a:p>
          <a:p>
            <a:r>
              <a:rPr lang="en-CA" b="1" baseline="0">
                <a:latin typeface="Arial"/>
                <a:cs typeface="Arial"/>
              </a:rPr>
              <a:t>You may want to remind participants that this Q&amp;A is to clarify anything that was unclear in the presentation </a:t>
            </a:r>
            <a:r>
              <a:rPr lang="en-CA" b="1">
                <a:latin typeface="Arial"/>
                <a:cs typeface="Arial"/>
              </a:rPr>
              <a:t>up to this point and</a:t>
            </a:r>
            <a:r>
              <a:rPr lang="en-CA" b="1" baseline="0">
                <a:latin typeface="Arial"/>
                <a:cs typeface="Arial"/>
              </a:rPr>
              <a:t> that there will be an opportunity to provide feedback</a:t>
            </a:r>
            <a:r>
              <a:rPr lang="en-CA" b="1">
                <a:latin typeface="Arial"/>
                <a:cs typeface="Arial"/>
              </a:rPr>
              <a:t> after the presentation. </a:t>
            </a:r>
            <a:endParaRPr lang="en-CA" b="1" baseline="0">
              <a:latin typeface="Arial"/>
              <a:cs typeface="Arial"/>
            </a:endParaRPr>
          </a:p>
          <a:p>
            <a:endParaRPr lang="en-CA" b="1" baseline="0">
              <a:latin typeface="Arial" panose="020B0604020202020204" pitchFamily="34" charset="0"/>
              <a:cs typeface="Arial" panose="020B0604020202020204" pitchFamily="34" charset="0"/>
            </a:endParaRPr>
          </a:p>
          <a:p>
            <a:r>
              <a:rPr lang="en-CA" b="1" baseline="0">
                <a:latin typeface="Arial"/>
                <a:cs typeface="Arial"/>
              </a:rPr>
              <a:t>It is recommended that someone keeps time.</a:t>
            </a:r>
          </a:p>
        </p:txBody>
      </p:sp>
      <p:sp>
        <p:nvSpPr>
          <p:cNvPr id="4" name="Slide Number Placeholder 3"/>
          <p:cNvSpPr>
            <a:spLocks noGrp="1"/>
          </p:cNvSpPr>
          <p:nvPr>
            <p:ph type="sldNum" sz="quarter" idx="10"/>
          </p:nvPr>
        </p:nvSpPr>
        <p:spPr/>
        <p:txBody>
          <a:bodyPr/>
          <a:lstStyle/>
          <a:p>
            <a:fld id="{48A3A070-8C9B-4D2F-B892-C74E325F37D5}" type="slidenum">
              <a:rPr lang="en-CA" smtClean="0"/>
              <a:t>26</a:t>
            </a:fld>
            <a:endParaRPr lang="en-CA"/>
          </a:p>
        </p:txBody>
      </p:sp>
    </p:spTree>
    <p:extLst>
      <p:ext uri="{BB962C8B-B14F-4D97-AF65-F5344CB8AC3E}">
        <p14:creationId xmlns:p14="http://schemas.microsoft.com/office/powerpoint/2010/main" val="1072644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a:solidFill>
                  <a:schemeClr val="tx1"/>
                </a:solidFill>
                <a:effectLst/>
                <a:latin typeface="+mn-lt"/>
                <a:ea typeface="+mn-ea"/>
                <a:cs typeface="+mn-cs"/>
              </a:rPr>
              <a:t>Most aspects of a school development plan are independent of the school budget. However, budget may affect how we implement a school development plan. For instance, if a school development plan identifies English language learning as the focus, the school could elect to allocate part of their budget to hiring a teacher to support English language learners and build teacher capacity in this area. In other cases, schools may also consider parent fundraising to enrich supports currently available (e.g., expand the collection of dual language books in the school’s learning commons). </a:t>
            </a:r>
            <a:endParaRPr lang="en-CA" sz="1200" b="1">
              <a:solidFill>
                <a:srgbClr val="FF0000"/>
              </a:solidFill>
              <a:latin typeface="Arial" panose="020B0604020202020204" pitchFamily="34" charset="0"/>
              <a:ea typeface="Arial" charset="0"/>
              <a:cs typeface="Arial" panose="020B0604020202020204" pitchFamily="34" charset="0"/>
            </a:endParaRPr>
          </a:p>
          <a:p>
            <a:endParaRPr lang="en-CA" sz="1200">
              <a:latin typeface="Calibri"/>
              <a:cs typeface="Calibri"/>
            </a:endParaRPr>
          </a:p>
          <a:p>
            <a:pPr>
              <a:defRPr/>
            </a:pPr>
            <a:r>
              <a:rPr lang="en-CA">
                <a:solidFill>
                  <a:srgbClr val="000000"/>
                </a:solidFill>
                <a:latin typeface="Calibri"/>
                <a:ea typeface="Arial" charset="0"/>
                <a:cs typeface="Calibri"/>
              </a:rPr>
              <a:t>The vast majority of funding goes to staffing. The remaining portion pays for supplies and other resources.</a:t>
            </a:r>
          </a:p>
          <a:p>
            <a:pPr>
              <a:buFont typeface="Wingdings" panose="05000000000000000000" pitchFamily="2" charset="2"/>
              <a:defRPr/>
            </a:pPr>
            <a:endParaRPr lang="en-CA" b="1">
              <a:solidFill>
                <a:srgbClr val="FF0000"/>
              </a:solidFill>
              <a:latin typeface="Arial" panose="020B0604020202020204" pitchFamily="34" charset="0"/>
              <a:ea typeface="Arial"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CA" sz="1200" b="1">
                <a:solidFill>
                  <a:srgbClr val="FF0000"/>
                </a:solidFill>
                <a:latin typeface="Arial" panose="020B0604020202020204" pitchFamily="34" charset="0"/>
                <a:ea typeface="Arial" charset="0"/>
                <a:cs typeface="Arial" panose="020B0604020202020204" pitchFamily="34" charset="0"/>
              </a:rPr>
              <a:t>[A</a:t>
            </a:r>
            <a:r>
              <a:rPr lang="en-CA" sz="1200" b="1" baseline="0">
                <a:solidFill>
                  <a:srgbClr val="FF0000"/>
                </a:solidFill>
                <a:latin typeface="Arial" panose="020B0604020202020204" pitchFamily="34" charset="0"/>
                <a:ea typeface="Arial" charset="0"/>
                <a:cs typeface="Arial" panose="020B0604020202020204" pitchFamily="34" charset="0"/>
              </a:rPr>
              <a:t>dd</a:t>
            </a:r>
            <a:r>
              <a:rPr lang="en-CA" sz="1200" b="1" i="0" kern="1200">
                <a:solidFill>
                  <a:srgbClr val="FF0000"/>
                </a:solidFill>
                <a:effectLst/>
                <a:latin typeface="+mn-lt"/>
                <a:ea typeface="+mn-ea"/>
                <a:cs typeface="+mn-cs"/>
              </a:rPr>
              <a:t> more detail about</a:t>
            </a:r>
            <a:r>
              <a:rPr lang="en-CA" sz="1200" b="1" i="0" kern="1200" baseline="0">
                <a:solidFill>
                  <a:srgbClr val="FF0000"/>
                </a:solidFill>
                <a:effectLst/>
                <a:latin typeface="+mn-lt"/>
                <a:ea typeface="+mn-ea"/>
                <a:cs typeface="+mn-cs"/>
              </a:rPr>
              <a:t> the instructional and operational supplies </a:t>
            </a:r>
            <a:r>
              <a:rPr lang="en-CA" sz="1200" b="1" i="0" kern="1200">
                <a:solidFill>
                  <a:srgbClr val="FF0000"/>
                </a:solidFill>
                <a:effectLst/>
                <a:latin typeface="+mn-lt"/>
                <a:ea typeface="+mn-ea"/>
                <a:cs typeface="+mn-cs"/>
              </a:rPr>
              <a:t>at your school.]</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CA" sz="1200" b="1" i="0" kern="1200">
              <a:solidFill>
                <a:srgbClr val="FF00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8A3A070-8C9B-4D2F-B892-C74E325F37D5}" type="slidenum">
              <a:rPr lang="en-CA" smtClean="0"/>
              <a:t>27</a:t>
            </a:fld>
            <a:endParaRPr lang="en-CA"/>
          </a:p>
        </p:txBody>
      </p:sp>
    </p:spTree>
    <p:extLst>
      <p:ext uri="{BB962C8B-B14F-4D97-AF65-F5344CB8AC3E}">
        <p14:creationId xmlns:p14="http://schemas.microsoft.com/office/powerpoint/2010/main" val="779862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defRPr/>
            </a:pPr>
            <a:r>
              <a:rPr lang="en-CA" b="1" dirty="0">
                <a:cs typeface="Calibri"/>
              </a:rPr>
              <a:t>Populate the table with your school budget information for 2025-26. You can find this information within the Messaging tab of your 2025-26 Fall RAM.</a:t>
            </a:r>
          </a:p>
          <a:p>
            <a:pPr lvl="1">
              <a:lnSpc>
                <a:spcPct val="90000"/>
              </a:lnSpc>
              <a:spcBef>
                <a:spcPts val="500"/>
              </a:spcBef>
              <a:defRPr/>
            </a:pPr>
            <a:r>
              <a:rPr lang="en-CA" b="1" dirty="0">
                <a:ea typeface="Calibri"/>
                <a:cs typeface="Calibri"/>
              </a:rPr>
              <a:t>Equity variables – that help </a:t>
            </a:r>
            <a:r>
              <a:rPr lang="en-CA" b="1" dirty="0" err="1">
                <a:ea typeface="Calibri"/>
                <a:cs typeface="Calibri"/>
              </a:rPr>
              <a:t>predic</a:t>
            </a:r>
            <a:r>
              <a:rPr lang="en-CA" b="1" dirty="0">
                <a:ea typeface="Calibri"/>
                <a:cs typeface="Calibri"/>
              </a:rPr>
              <a:t>t student achievement – language, socio-economic, </a:t>
            </a:r>
            <a:r>
              <a:rPr lang="en-CA" b="1">
                <a:ea typeface="Calibri"/>
                <a:cs typeface="Calibri"/>
              </a:rPr>
              <a:t>attendance, family</a:t>
            </a:r>
            <a:r>
              <a:rPr lang="en-CA" b="1" dirty="0">
                <a:ea typeface="Calibri"/>
                <a:cs typeface="Calibri"/>
              </a:rPr>
              <a:t>, learning needs</a:t>
            </a:r>
          </a:p>
        </p:txBody>
      </p:sp>
      <p:sp>
        <p:nvSpPr>
          <p:cNvPr id="4" name="Slide Number Placeholder 3"/>
          <p:cNvSpPr>
            <a:spLocks noGrp="1"/>
          </p:cNvSpPr>
          <p:nvPr>
            <p:ph type="sldNum" sz="quarter" idx="5"/>
          </p:nvPr>
        </p:nvSpPr>
        <p:spPr/>
        <p:txBody>
          <a:bodyPr/>
          <a:lstStyle/>
          <a:p>
            <a:fld id="{48A3A070-8C9B-4D2F-B892-C74E325F37D5}" type="slidenum">
              <a:rPr lang="en-CA" smtClean="0"/>
              <a:t>28</a:t>
            </a:fld>
            <a:endParaRPr lang="en-CA"/>
          </a:p>
        </p:txBody>
      </p:sp>
    </p:spTree>
    <p:extLst>
      <p:ext uri="{BB962C8B-B14F-4D97-AF65-F5344CB8AC3E}">
        <p14:creationId xmlns:p14="http://schemas.microsoft.com/office/powerpoint/2010/main" val="1045520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Clr>
                <a:srgbClr val="00B0F0"/>
              </a:buClr>
              <a:buNone/>
            </a:pPr>
            <a:r>
              <a:rPr lang="en-CA" sz="2000" b="1">
                <a:solidFill>
                  <a:srgbClr val="FF0000"/>
                </a:solidFill>
                <a:latin typeface="Arial"/>
                <a:ea typeface="Arial" charset="0"/>
                <a:cs typeface="Arial"/>
              </a:rPr>
              <a:t>You may want to discuss some of</a:t>
            </a:r>
            <a:r>
              <a:rPr lang="en-CA" sz="2000" b="1" baseline="0">
                <a:solidFill>
                  <a:srgbClr val="FF0000"/>
                </a:solidFill>
                <a:latin typeface="Arial"/>
                <a:ea typeface="Arial" charset="0"/>
                <a:cs typeface="Arial"/>
              </a:rPr>
              <a:t> the following topics:</a:t>
            </a:r>
            <a:endParaRPr lang="en-US" sz="2000" b="1">
              <a:solidFill>
                <a:srgbClr val="FF0000"/>
              </a:solidFill>
              <a:latin typeface="Arial"/>
              <a:ea typeface="Arial" charset="0"/>
              <a:cs typeface="Arial"/>
            </a:endParaRPr>
          </a:p>
          <a:p>
            <a:pPr marL="742950" lvl="1" indent="-285750" fontAlgn="base">
              <a:buClr>
                <a:srgbClr val="00B0F0"/>
              </a:buClr>
              <a:buFont typeface="Arial" charset="0"/>
              <a:buChar char="•"/>
            </a:pPr>
            <a:r>
              <a:rPr lang="en-CA" sz="1600">
                <a:solidFill>
                  <a:srgbClr val="FF0000"/>
                </a:solidFill>
                <a:latin typeface="Arial"/>
                <a:ea typeface="Arial" charset="0"/>
                <a:cs typeface="Arial"/>
              </a:rPr>
              <a:t>How fees, fundraising and budget are interconnected.</a:t>
            </a:r>
            <a:r>
              <a:rPr lang="en-US" sz="1600">
                <a:solidFill>
                  <a:srgbClr val="FF0000"/>
                </a:solidFill>
                <a:latin typeface="Arial"/>
                <a:ea typeface="Arial" charset="0"/>
                <a:cs typeface="Arial"/>
              </a:rPr>
              <a:t>​</a:t>
            </a:r>
          </a:p>
          <a:p>
            <a:pPr marL="742950" lvl="1" indent="-285750" fontAlgn="base">
              <a:buClr>
                <a:srgbClr val="00B0F0"/>
              </a:buClr>
              <a:buFont typeface="Arial" charset="0"/>
              <a:buChar char="•"/>
            </a:pPr>
            <a:r>
              <a:rPr lang="en-CA" sz="1600">
                <a:solidFill>
                  <a:srgbClr val="FF0000"/>
                </a:solidFill>
                <a:latin typeface="Arial"/>
                <a:ea typeface="Arial" charset="0"/>
                <a:cs typeface="Arial"/>
              </a:rPr>
              <a:t>How parent society fundraising $s were used to lower/eliminate some fees</a:t>
            </a:r>
            <a:r>
              <a:rPr lang="en-US" sz="1600">
                <a:solidFill>
                  <a:srgbClr val="FF0000"/>
                </a:solidFill>
                <a:latin typeface="Arial"/>
                <a:ea typeface="Arial" charset="0"/>
                <a:cs typeface="Arial"/>
              </a:rPr>
              <a:t>​</a:t>
            </a:r>
          </a:p>
          <a:p>
            <a:pPr marL="742950" lvl="1" indent="-285750" fontAlgn="base">
              <a:buClr>
                <a:srgbClr val="00B0F0"/>
              </a:buClr>
              <a:buFont typeface="Arial" charset="0"/>
              <a:buChar char="•"/>
            </a:pPr>
            <a:r>
              <a:rPr lang="en-CA" sz="1600">
                <a:solidFill>
                  <a:srgbClr val="FF0000"/>
                </a:solidFill>
                <a:latin typeface="Arial"/>
                <a:ea typeface="Arial" charset="0"/>
                <a:cs typeface="Arial"/>
              </a:rPr>
              <a:t>What the major categories of fees were at the school</a:t>
            </a:r>
            <a:r>
              <a:rPr lang="en-US" sz="1600">
                <a:solidFill>
                  <a:srgbClr val="FF0000"/>
                </a:solidFill>
                <a:latin typeface="Arial"/>
                <a:ea typeface="Arial" charset="0"/>
                <a:cs typeface="Arial"/>
              </a:rPr>
              <a:t>​</a:t>
            </a:r>
          </a:p>
          <a:p>
            <a:pPr marL="742950" lvl="1" indent="-285750" fontAlgn="base">
              <a:buClr>
                <a:srgbClr val="00B0F0"/>
              </a:buClr>
              <a:buFont typeface="Arial" charset="0"/>
              <a:buChar char="•"/>
            </a:pPr>
            <a:r>
              <a:rPr lang="en-CA" sz="1600">
                <a:solidFill>
                  <a:srgbClr val="FF0000"/>
                </a:solidFill>
                <a:latin typeface="Arial"/>
                <a:ea typeface="Arial" charset="0"/>
                <a:cs typeface="Arial"/>
              </a:rPr>
              <a:t>School-based fees vs. central CBE fees (e.g., transportation, noon supervision)</a:t>
            </a:r>
            <a:r>
              <a:rPr lang="en-US" sz="1600">
                <a:solidFill>
                  <a:srgbClr val="FF0000"/>
                </a:solidFill>
                <a:latin typeface="Arial"/>
                <a:ea typeface="Arial" charset="0"/>
                <a:cs typeface="Arial"/>
              </a:rPr>
              <a:t>​</a:t>
            </a:r>
          </a:p>
          <a:p>
            <a:pPr marL="742950" lvl="1" indent="-285750" fontAlgn="base">
              <a:buClr>
                <a:srgbClr val="00B0F0"/>
              </a:buClr>
              <a:buFont typeface="Arial" charset="0"/>
              <a:buChar char="•"/>
            </a:pPr>
            <a:r>
              <a:rPr lang="en-CA" sz="1600">
                <a:solidFill>
                  <a:srgbClr val="FF0000"/>
                </a:solidFill>
                <a:latin typeface="Arial"/>
                <a:ea typeface="Arial" charset="0"/>
                <a:cs typeface="Arial"/>
              </a:rPr>
              <a:t>Average fee per student (per grade?)</a:t>
            </a:r>
          </a:p>
          <a:p>
            <a:pPr marL="742950" lvl="1" indent="-285750" fontAlgn="base">
              <a:buClr>
                <a:srgbClr val="00B0F0"/>
              </a:buClr>
              <a:buFont typeface="Arial" charset="0"/>
              <a:buChar char="•"/>
            </a:pPr>
            <a:r>
              <a:rPr lang="en-CA" sz="1600">
                <a:solidFill>
                  <a:srgbClr val="FF0000"/>
                </a:solidFill>
                <a:latin typeface="Arial"/>
                <a:ea typeface="Arial" charset="0"/>
                <a:cs typeface="Arial"/>
              </a:rPr>
              <a:t>Differences when compared with last year’s school fees</a:t>
            </a:r>
            <a:endParaRPr lang="en-CA">
              <a:solidFill>
                <a:schemeClr val="tx1">
                  <a:lumMod val="50000"/>
                  <a:lumOff val="50000"/>
                </a:schemeClr>
              </a:solidFill>
              <a:latin typeface="Arial"/>
              <a:cs typeface="Arial"/>
            </a:endParaRPr>
          </a:p>
        </p:txBody>
      </p:sp>
      <p:sp>
        <p:nvSpPr>
          <p:cNvPr id="4" name="Slide Number Placeholder 3"/>
          <p:cNvSpPr>
            <a:spLocks noGrp="1"/>
          </p:cNvSpPr>
          <p:nvPr>
            <p:ph type="sldNum" sz="quarter" idx="10"/>
          </p:nvPr>
        </p:nvSpPr>
        <p:spPr/>
        <p:txBody>
          <a:bodyPr/>
          <a:lstStyle/>
          <a:p>
            <a:fld id="{48A3A070-8C9B-4D2F-B892-C74E325F37D5}" type="slidenum">
              <a:rPr lang="en-CA" smtClean="0"/>
              <a:t>29</a:t>
            </a:fld>
            <a:endParaRPr lang="en-CA"/>
          </a:p>
        </p:txBody>
      </p:sp>
    </p:spTree>
    <p:extLst>
      <p:ext uri="{BB962C8B-B14F-4D97-AF65-F5344CB8AC3E}">
        <p14:creationId xmlns:p14="http://schemas.microsoft.com/office/powerpoint/2010/main" val="271551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Clr>
                <a:srgbClr val="00B0F0"/>
              </a:buClr>
            </a:pPr>
            <a:r>
              <a:rPr lang="en-CA" sz="1200" dirty="0">
                <a:latin typeface="Arial"/>
                <a:cs typeface="Arial"/>
              </a:rPr>
              <a:t>This is the list of approved school fees for </a:t>
            </a:r>
            <a:r>
              <a:rPr lang="en-CA" dirty="0">
                <a:latin typeface="Arial"/>
                <a:cs typeface="Arial"/>
              </a:rPr>
              <a:t>2025-26</a:t>
            </a:r>
            <a:r>
              <a:rPr lang="en-CA" sz="1200" dirty="0">
                <a:latin typeface="Arial"/>
                <a:cs typeface="Arial"/>
              </a:rPr>
              <a:t>. In August, the fees for the </a:t>
            </a:r>
            <a:r>
              <a:rPr lang="en-CA" dirty="0">
                <a:latin typeface="Arial"/>
                <a:cs typeface="Arial"/>
              </a:rPr>
              <a:t>2026-27</a:t>
            </a:r>
            <a:r>
              <a:rPr lang="en-CA" sz="1200" dirty="0">
                <a:latin typeface="Arial"/>
                <a:cs typeface="Arial"/>
              </a:rPr>
              <a:t> school year will be posted. </a:t>
            </a:r>
            <a:endParaRPr lang="en-CA" sz="1200" dirty="0">
              <a:solidFill>
                <a:srgbClr val="000000"/>
              </a:solidFill>
              <a:latin typeface="Arial"/>
              <a:cs typeface="Arial"/>
            </a:endParaRPr>
          </a:p>
          <a:p>
            <a:endParaRPr lang="en-CA" sz="1200">
              <a:latin typeface="Arial"/>
              <a:cs typeface="Arial"/>
            </a:endParaRPr>
          </a:p>
          <a:p>
            <a:r>
              <a:rPr lang="en-CA" sz="1200" dirty="0">
                <a:latin typeface="Arial"/>
                <a:cs typeface="Arial"/>
              </a:rPr>
              <a:t>School fees are only charged to cover the cost of an activity. Based on what we know at this time, fees for </a:t>
            </a:r>
            <a:r>
              <a:rPr lang="en-CA" dirty="0">
                <a:latin typeface="Arial"/>
                <a:cs typeface="Arial"/>
              </a:rPr>
              <a:t>2026-27</a:t>
            </a:r>
            <a:r>
              <a:rPr lang="en-CA" sz="1200" dirty="0">
                <a:latin typeface="Arial"/>
                <a:cs typeface="Arial"/>
              </a:rPr>
              <a:t> will be similar to what you see for this year </a:t>
            </a:r>
            <a:r>
              <a:rPr lang="en-CA" sz="1200" b="1" dirty="0">
                <a:latin typeface="Arial"/>
                <a:cs typeface="Arial"/>
              </a:rPr>
              <a:t>[customize</a:t>
            </a:r>
            <a:r>
              <a:rPr lang="en-CA" b="1" dirty="0">
                <a:latin typeface="Arial"/>
                <a:cs typeface="Arial"/>
              </a:rPr>
              <a:t>/consider adding a slide</a:t>
            </a:r>
            <a:r>
              <a:rPr lang="en-CA" sz="1200" b="1" baseline="0" dirty="0">
                <a:latin typeface="Arial"/>
                <a:cs typeface="Arial"/>
              </a:rPr>
              <a:t> if this is not the case for your school]</a:t>
            </a:r>
            <a:r>
              <a:rPr lang="en-CA" sz="1200" b="0" dirty="0">
                <a:latin typeface="Arial"/>
                <a:cs typeface="Arial"/>
              </a:rPr>
              <a:t>. </a:t>
            </a:r>
            <a:r>
              <a:rPr lang="en-CA" sz="1200" dirty="0">
                <a:latin typeface="Arial"/>
                <a:cs typeface="Arial"/>
              </a:rPr>
              <a:t>You may see an increase in fees where the cost of an activity (or a material associated with the activity) has increased. </a:t>
            </a:r>
          </a:p>
          <a:p>
            <a:endParaRPr lang="en-CA" sz="1200">
              <a:latin typeface="Arial"/>
              <a:cs typeface="Arial"/>
            </a:endParaRPr>
          </a:p>
          <a:p>
            <a:r>
              <a:rPr lang="en-CA" sz="1200" b="1" dirty="0">
                <a:solidFill>
                  <a:srgbClr val="FF0000"/>
                </a:solidFill>
                <a:latin typeface="Arial"/>
                <a:cs typeface="Arial"/>
              </a:rPr>
              <a:t>[Customize for your school context. Based on what you know at this point in time, discuss any possible new, increasing or decreasing fees for </a:t>
            </a:r>
            <a:r>
              <a:rPr lang="en-CA" b="1" dirty="0">
                <a:solidFill>
                  <a:srgbClr val="FF0000"/>
                </a:solidFill>
                <a:latin typeface="Arial"/>
                <a:cs typeface="Arial"/>
              </a:rPr>
              <a:t>2026-27</a:t>
            </a:r>
            <a:r>
              <a:rPr lang="en-CA" sz="1200" b="1" dirty="0">
                <a:solidFill>
                  <a:srgbClr val="FF0000"/>
                </a:solidFill>
                <a:latin typeface="Arial"/>
                <a:cs typeface="Arial"/>
              </a:rPr>
              <a:t>. Make</a:t>
            </a:r>
            <a:r>
              <a:rPr lang="en-CA" b="1" dirty="0">
                <a:solidFill>
                  <a:srgbClr val="FF0000"/>
                </a:solidFill>
                <a:latin typeface="Arial"/>
                <a:cs typeface="Arial"/>
              </a:rPr>
              <a:t> sure</a:t>
            </a:r>
            <a:r>
              <a:rPr lang="en-CA" sz="1200" b="1" dirty="0">
                <a:solidFill>
                  <a:srgbClr val="FF0000"/>
                </a:solidFill>
                <a:latin typeface="Arial"/>
                <a:cs typeface="Arial"/>
              </a:rPr>
              <a:t> you express the rational for any possible changes in fees.]</a:t>
            </a:r>
            <a:endParaRPr lang="en-CA" sz="1200" b="1" dirty="0">
              <a:solidFill>
                <a:srgbClr val="000000"/>
              </a:solidFill>
              <a:latin typeface="Arial"/>
              <a:cs typeface="Arial"/>
            </a:endParaRPr>
          </a:p>
        </p:txBody>
      </p:sp>
      <p:sp>
        <p:nvSpPr>
          <p:cNvPr id="4" name="Slide Number Placeholder 3"/>
          <p:cNvSpPr>
            <a:spLocks noGrp="1"/>
          </p:cNvSpPr>
          <p:nvPr>
            <p:ph type="sldNum" sz="quarter" idx="10"/>
          </p:nvPr>
        </p:nvSpPr>
        <p:spPr/>
        <p:txBody>
          <a:bodyPr/>
          <a:lstStyle/>
          <a:p>
            <a:fld id="{48A3A070-8C9B-4D2F-B892-C74E325F37D5}" type="slidenum">
              <a:rPr lang="en-CA" smtClean="0"/>
              <a:t>30</a:t>
            </a:fld>
            <a:endParaRPr lang="en-CA"/>
          </a:p>
        </p:txBody>
      </p:sp>
    </p:spTree>
    <p:extLst>
      <p:ext uri="{BB962C8B-B14F-4D97-AF65-F5344CB8AC3E}">
        <p14:creationId xmlns:p14="http://schemas.microsoft.com/office/powerpoint/2010/main" val="204334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A3A070-8C9B-4D2F-B892-C74E325F37D5}" type="slidenum">
              <a:rPr lang="en-CA" smtClean="0"/>
              <a:t>2</a:t>
            </a:fld>
            <a:endParaRPr lang="en-CA"/>
          </a:p>
        </p:txBody>
      </p:sp>
    </p:spTree>
    <p:extLst>
      <p:ext uri="{BB962C8B-B14F-4D97-AF65-F5344CB8AC3E}">
        <p14:creationId xmlns:p14="http://schemas.microsoft.com/office/powerpoint/2010/main" val="1324377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buFont typeface="Wingdings,Sans-Serif"/>
              <a:buChar char="•"/>
            </a:pPr>
            <a:endParaRPr lang="en-CA" dirty="0">
              <a:cs typeface="Calibri"/>
            </a:endParaRPr>
          </a:p>
        </p:txBody>
      </p:sp>
      <p:sp>
        <p:nvSpPr>
          <p:cNvPr id="4" name="Slide Number Placeholder 3"/>
          <p:cNvSpPr>
            <a:spLocks noGrp="1"/>
          </p:cNvSpPr>
          <p:nvPr>
            <p:ph type="sldNum" sz="quarter" idx="5"/>
          </p:nvPr>
        </p:nvSpPr>
        <p:spPr/>
        <p:txBody>
          <a:bodyPr/>
          <a:lstStyle/>
          <a:p>
            <a:fld id="{48A3A070-8C9B-4D2F-B892-C74E325F37D5}" type="slidenum">
              <a:rPr lang="en-CA" smtClean="0"/>
              <a:t>31</a:t>
            </a:fld>
            <a:endParaRPr lang="en-CA"/>
          </a:p>
        </p:txBody>
      </p:sp>
    </p:spTree>
    <p:extLst>
      <p:ext uri="{BB962C8B-B14F-4D97-AF65-F5344CB8AC3E}">
        <p14:creationId xmlns:p14="http://schemas.microsoft.com/office/powerpoint/2010/main" val="2314440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baseline="0">
                <a:latin typeface="Arial" charset="0"/>
                <a:ea typeface="Arial" charset="0"/>
                <a:cs typeface="Arial" charset="0"/>
              </a:rPr>
              <a:t>Pause at this slide until your Q&amp;A is finished.</a:t>
            </a:r>
          </a:p>
          <a:p>
            <a:endParaRPr lang="en-CA" b="1">
              <a:latin typeface="Arial" charset="0"/>
              <a:ea typeface="Arial" charset="0"/>
              <a:cs typeface="Arial" charset="0"/>
            </a:endParaRPr>
          </a:p>
          <a:p>
            <a:r>
              <a:rPr lang="en-CA" b="1">
                <a:latin typeface="Arial" charset="0"/>
                <a:ea typeface="Arial" charset="0"/>
                <a:cs typeface="Arial" charset="0"/>
              </a:rPr>
              <a:t>You may want to remind participants that this Q&amp;A is to clarify anything that was unclear in the presentation up to this point and that there will be an opportunity to provide feedback.</a:t>
            </a:r>
          </a:p>
          <a:p>
            <a:endParaRPr lang="en-CA" b="1">
              <a:latin typeface="Calibri" panose="020F0502020204030204"/>
              <a:cs typeface="Calibri" panose="020F0502020204030204"/>
            </a:endParaRPr>
          </a:p>
          <a:p>
            <a:r>
              <a:rPr lang="en-CA" b="1" baseline="0">
                <a:latin typeface="Arial"/>
                <a:cs typeface="Arial"/>
              </a:rPr>
              <a:t>It is recommended that someone keeps time.</a:t>
            </a:r>
          </a:p>
        </p:txBody>
      </p:sp>
      <p:sp>
        <p:nvSpPr>
          <p:cNvPr id="4" name="Slide Number Placeholder 3"/>
          <p:cNvSpPr>
            <a:spLocks noGrp="1"/>
          </p:cNvSpPr>
          <p:nvPr>
            <p:ph type="sldNum" sz="quarter" idx="10"/>
          </p:nvPr>
        </p:nvSpPr>
        <p:spPr/>
        <p:txBody>
          <a:bodyPr/>
          <a:lstStyle/>
          <a:p>
            <a:fld id="{48A3A070-8C9B-4D2F-B892-C74E325F37D5}" type="slidenum">
              <a:rPr lang="en-CA" smtClean="0"/>
              <a:t>32</a:t>
            </a:fld>
            <a:endParaRPr lang="en-CA"/>
          </a:p>
        </p:txBody>
      </p:sp>
    </p:spTree>
    <p:extLst>
      <p:ext uri="{BB962C8B-B14F-4D97-AF65-F5344CB8AC3E}">
        <p14:creationId xmlns:p14="http://schemas.microsoft.com/office/powerpoint/2010/main" val="18186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bg1">
                    <a:lumMod val="50000"/>
                  </a:schemeClr>
                </a:solidFill>
                <a:latin typeface="Arial"/>
                <a:cs typeface="Arial"/>
              </a:rPr>
              <a:t>Please</a:t>
            </a:r>
            <a:r>
              <a:rPr lang="en-CA" sz="1200" baseline="0" dirty="0">
                <a:solidFill>
                  <a:schemeClr val="bg1">
                    <a:lumMod val="50000"/>
                  </a:schemeClr>
                </a:solidFill>
                <a:latin typeface="Arial"/>
                <a:cs typeface="Arial"/>
              </a:rPr>
              <a:t> p</a:t>
            </a:r>
            <a:r>
              <a:rPr lang="en-CA" sz="1200" dirty="0">
                <a:solidFill>
                  <a:schemeClr val="bg1">
                    <a:lumMod val="50000"/>
                  </a:schemeClr>
                </a:solidFill>
                <a:latin typeface="Arial"/>
                <a:cs typeface="Arial"/>
              </a:rPr>
              <a:t>rovide</a:t>
            </a:r>
            <a:r>
              <a:rPr lang="en-CA" sz="1200" baseline="0" dirty="0">
                <a:solidFill>
                  <a:schemeClr val="bg1">
                    <a:lumMod val="50000"/>
                  </a:schemeClr>
                </a:solidFill>
                <a:latin typeface="Arial"/>
                <a:cs typeface="Arial"/>
              </a:rPr>
              <a:t> your comments and thoughts.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aseline="0" dirty="0">
              <a:solidFill>
                <a:schemeClr val="bg1">
                  <a:lumMod val="50000"/>
                </a:schemeClr>
              </a:solidFill>
              <a:latin typeface="Arial" panose="020B0604020202020204" pitchFamily="34" charset="0"/>
              <a:cs typeface="Arial" panose="020B0604020202020204" pitchFamily="34" charset="0"/>
            </a:endParaRPr>
          </a:p>
          <a:p>
            <a:pPr>
              <a:defRPr/>
            </a:pPr>
            <a:r>
              <a:rPr lang="en-CA" b="1" baseline="0" dirty="0">
                <a:latin typeface="Arial"/>
                <a:cs typeface="Arial"/>
              </a:rPr>
              <a:t>TIP: Prepare some ‘probing questions’ beforehand to help encourage and guide the conversation. </a:t>
            </a:r>
            <a:r>
              <a:rPr lang="en-CA" b="1" dirty="0">
                <a:latin typeface="Arial"/>
                <a:cs typeface="Arial"/>
              </a:rPr>
              <a:t>If you are holding a virtual meeting, you can also consider using the Teams Polls to gather feedback on specific questions – you can do this at various points during the presentation/session.</a:t>
            </a:r>
            <a:endParaRPr lang="en-CA"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baseline="0" dirty="0">
              <a:solidFill>
                <a:schemeClr val="bg1">
                  <a:lumMod val="5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baseline="0" dirty="0">
                <a:solidFill>
                  <a:schemeClr val="bg1">
                    <a:lumMod val="50000"/>
                  </a:schemeClr>
                </a:solidFill>
                <a:latin typeface="Arial"/>
                <a:cs typeface="Arial"/>
              </a:rPr>
              <a:t>TIP: Have someone take notes to capture comments and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baseline="0" dirty="0">
              <a:solidFill>
                <a:schemeClr val="bg1">
                  <a:lumMod val="50000"/>
                </a:schemeClr>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FF0000"/>
                </a:solidFill>
                <a:latin typeface="Arial"/>
                <a:cs typeface="Arial"/>
              </a:rPr>
              <a:t>The following slides provide some questions to ask at your meeting. We recommend focusing on two to three of the top questions you want to ask. Delete the questions that you are not asking. Customize the questions when necessary. Add or delete the feedback slides as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baseline="0" dirty="0">
              <a:solidFill>
                <a:schemeClr val="bg1">
                  <a:lumMod val="50000"/>
                </a:schemeClr>
              </a:solidFill>
              <a:latin typeface="Arial"/>
              <a:cs typeface="Arial"/>
            </a:endParaRPr>
          </a:p>
        </p:txBody>
      </p:sp>
      <p:sp>
        <p:nvSpPr>
          <p:cNvPr id="4" name="Slide Number Placeholder 3"/>
          <p:cNvSpPr>
            <a:spLocks noGrp="1"/>
          </p:cNvSpPr>
          <p:nvPr>
            <p:ph type="sldNum" sz="quarter" idx="10"/>
          </p:nvPr>
        </p:nvSpPr>
        <p:spPr/>
        <p:txBody>
          <a:bodyPr/>
          <a:lstStyle/>
          <a:p>
            <a:fld id="{48A3A070-8C9B-4D2F-B892-C74E325F37D5}" type="slidenum">
              <a:rPr lang="en-CA" smtClean="0"/>
              <a:t>33</a:t>
            </a:fld>
            <a:endParaRPr lang="en-CA"/>
          </a:p>
        </p:txBody>
      </p:sp>
    </p:spTree>
    <p:extLst>
      <p:ext uri="{BB962C8B-B14F-4D97-AF65-F5344CB8AC3E}">
        <p14:creationId xmlns:p14="http://schemas.microsoft.com/office/powerpoint/2010/main" val="5147127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baseline="0" dirty="0">
              <a:solidFill>
                <a:srgbClr val="FF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baseline="0" dirty="0">
                <a:solidFill>
                  <a:schemeClr val="bg1">
                    <a:lumMod val="50000"/>
                  </a:schemeClr>
                </a:solidFill>
                <a:latin typeface="Arial" panose="020B0604020202020204" pitchFamily="34" charset="0"/>
                <a:cs typeface="Arial" panose="020B0604020202020204" pitchFamily="34" charset="0"/>
              </a:rPr>
              <a:t>Explain the methods used to share SDP information and updates with parents.</a:t>
            </a:r>
          </a:p>
        </p:txBody>
      </p:sp>
      <p:sp>
        <p:nvSpPr>
          <p:cNvPr id="4" name="Slide Number Placeholder 3"/>
          <p:cNvSpPr>
            <a:spLocks noGrp="1"/>
          </p:cNvSpPr>
          <p:nvPr>
            <p:ph type="sldNum" sz="quarter" idx="10"/>
          </p:nvPr>
        </p:nvSpPr>
        <p:spPr/>
        <p:txBody>
          <a:bodyPr/>
          <a:lstStyle/>
          <a:p>
            <a:fld id="{48A3A070-8C9B-4D2F-B892-C74E325F37D5}" type="slidenum">
              <a:rPr lang="en-CA" smtClean="0"/>
              <a:t>34</a:t>
            </a:fld>
            <a:endParaRPr lang="en-CA"/>
          </a:p>
        </p:txBody>
      </p:sp>
    </p:spTree>
    <p:extLst>
      <p:ext uri="{BB962C8B-B14F-4D97-AF65-F5344CB8AC3E}">
        <p14:creationId xmlns:p14="http://schemas.microsoft.com/office/powerpoint/2010/main" val="1733816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3A070-8C9B-4D2F-B892-C74E325F37D5}" type="slidenum">
              <a:rPr lang="en-CA" smtClean="0"/>
              <a:t>36</a:t>
            </a:fld>
            <a:endParaRPr lang="en-CA"/>
          </a:p>
        </p:txBody>
      </p:sp>
    </p:spTree>
    <p:extLst>
      <p:ext uri="{BB962C8B-B14F-4D97-AF65-F5344CB8AC3E}">
        <p14:creationId xmlns:p14="http://schemas.microsoft.com/office/powerpoint/2010/main" val="1023291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Stephanie to gather responses and post on school website by March 9, 2026</a:t>
            </a:r>
          </a:p>
        </p:txBody>
      </p:sp>
      <p:sp>
        <p:nvSpPr>
          <p:cNvPr id="4" name="Slide Number Placeholder 3"/>
          <p:cNvSpPr>
            <a:spLocks noGrp="1"/>
          </p:cNvSpPr>
          <p:nvPr>
            <p:ph type="sldNum" sz="quarter" idx="5"/>
          </p:nvPr>
        </p:nvSpPr>
        <p:spPr/>
        <p:txBody>
          <a:bodyPr/>
          <a:lstStyle/>
          <a:p>
            <a:fld id="{48A3A070-8C9B-4D2F-B892-C74E325F37D5}" type="slidenum">
              <a:rPr lang="en-CA" smtClean="0"/>
              <a:t>37</a:t>
            </a:fld>
            <a:endParaRPr lang="en-CA"/>
          </a:p>
        </p:txBody>
      </p:sp>
    </p:spTree>
    <p:extLst>
      <p:ext uri="{BB962C8B-B14F-4D97-AF65-F5344CB8AC3E}">
        <p14:creationId xmlns:p14="http://schemas.microsoft.com/office/powerpoint/2010/main" val="1434929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kern="1200" dirty="0">
                <a:solidFill>
                  <a:schemeClr val="tx1"/>
                </a:solidFill>
                <a:effectLst/>
                <a:latin typeface="+mn-lt"/>
                <a:ea typeface="+mn-ea"/>
                <a:cs typeface="+mn-cs"/>
              </a:rPr>
              <a:t>We want to make sure our meetings meet your needs and expectations. That's why we are asking for your feedback on this meeting. Your feedback is the only way we will know what we're doing well and what we can improve at future meetings.</a:t>
            </a:r>
            <a:r>
              <a:rPr lang="en-US" dirty="0"/>
              <a:t> So please do take a few minutes to share your feedback. We will share a summary of responses on our website later this spring.</a:t>
            </a:r>
            <a:endParaRPr lang="en-CA" dirty="0"/>
          </a:p>
        </p:txBody>
      </p:sp>
      <p:sp>
        <p:nvSpPr>
          <p:cNvPr id="4" name="Slide Number Placeholder 3"/>
          <p:cNvSpPr>
            <a:spLocks noGrp="1"/>
          </p:cNvSpPr>
          <p:nvPr>
            <p:ph type="sldNum" sz="quarter" idx="10"/>
          </p:nvPr>
        </p:nvSpPr>
        <p:spPr/>
        <p:txBody>
          <a:bodyPr/>
          <a:lstStyle/>
          <a:p>
            <a:fld id="{48A3A070-8C9B-4D2F-B892-C74E325F37D5}" type="slidenum">
              <a:rPr lang="en-CA" smtClean="0"/>
              <a:t>39</a:t>
            </a:fld>
            <a:endParaRPr lang="en-CA"/>
          </a:p>
        </p:txBody>
      </p:sp>
    </p:spTree>
    <p:extLst>
      <p:ext uri="{BB962C8B-B14F-4D97-AF65-F5344CB8AC3E}">
        <p14:creationId xmlns:p14="http://schemas.microsoft.com/office/powerpoint/2010/main" val="1450941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A3A070-8C9B-4D2F-B892-C74E325F37D5}" type="slidenum">
              <a:rPr lang="en-CA" smtClean="0"/>
              <a:t>3</a:t>
            </a:fld>
            <a:endParaRPr lang="en-CA"/>
          </a:p>
        </p:txBody>
      </p:sp>
    </p:spTree>
    <p:extLst>
      <p:ext uri="{BB962C8B-B14F-4D97-AF65-F5344CB8AC3E}">
        <p14:creationId xmlns:p14="http://schemas.microsoft.com/office/powerpoint/2010/main" val="1173284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What is School Planning?</a:t>
            </a:r>
            <a:endParaRPr lang="en-US" dirty="0"/>
          </a:p>
          <a:p>
            <a:endParaRPr lang="en-US"/>
          </a:p>
          <a:p>
            <a:r>
              <a:rPr lang="en-US" dirty="0"/>
              <a:t>This video was developed to provide you with more information about the school planning process.</a:t>
            </a:r>
          </a:p>
          <a:p>
            <a:endParaRPr lang="en-US" dirty="0">
              <a:ea typeface="Calibri"/>
              <a:cs typeface="Calibri"/>
            </a:endParaRPr>
          </a:p>
          <a:p>
            <a:r>
              <a:rPr lang="en-US" dirty="0">
                <a:hlinkClick r:id="rId3"/>
              </a:rPr>
              <a:t>https://www.youtube.com/watch?v=DrYFhZjwaxo</a:t>
            </a:r>
            <a:r>
              <a:rPr lang="en-US" dirty="0"/>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48A3A070-8C9B-4D2F-B892-C74E325F37D5}" type="slidenum">
              <a:rPr lang="en-CA" smtClean="0"/>
              <a:t>4</a:t>
            </a:fld>
            <a:endParaRPr lang="en-CA"/>
          </a:p>
        </p:txBody>
      </p:sp>
    </p:spTree>
    <p:extLst>
      <p:ext uri="{BB962C8B-B14F-4D97-AF65-F5344CB8AC3E}">
        <p14:creationId xmlns:p14="http://schemas.microsoft.com/office/powerpoint/2010/main" val="3339046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CA" sz="1200" kern="1200">
                <a:solidFill>
                  <a:schemeClr val="tx1"/>
                </a:solidFill>
                <a:effectLst/>
                <a:latin typeface="Arial"/>
                <a:cs typeface="Arial"/>
              </a:rPr>
              <a:t>Establishing and posting the plan is just the beginning. Staff work throughout the year to implement the actions and achieve the goals identified in the school development plan. Part of that work is also making sure actions are visible to the school community, including parents.</a:t>
            </a:r>
            <a:r>
              <a:rPr lang="en-CA" sz="1200" kern="1200" baseline="0">
                <a:solidFill>
                  <a:schemeClr val="tx1"/>
                </a:solidFill>
                <a:effectLst/>
                <a:latin typeface="Arial"/>
                <a:cs typeface="Arial"/>
              </a:rPr>
              <a:t> Throughout the year, the school development plan will </a:t>
            </a:r>
            <a:r>
              <a:rPr lang="en-CA" sz="1200" baseline="0">
                <a:solidFill>
                  <a:schemeClr val="tx1"/>
                </a:solidFill>
                <a:latin typeface="Arial"/>
                <a:cs typeface="Arial"/>
              </a:rPr>
              <a:t>inform many aspects of our work, such as:</a:t>
            </a:r>
            <a:endParaRPr lang="en-CA" sz="1200">
              <a:solidFill>
                <a:schemeClr val="tx1"/>
              </a:solidFill>
              <a:latin typeface="Arial" panose="020B0604020202020204" pitchFamily="34" charset="0"/>
              <a:cs typeface="Arial" panose="020B0604020202020204" pitchFamily="34" charset="0"/>
            </a:endParaRPr>
          </a:p>
          <a:p>
            <a:pPr marL="342900" indent="-342900">
              <a:spcAft>
                <a:spcPts val="600"/>
              </a:spcAft>
              <a:buClr>
                <a:schemeClr val="bg1">
                  <a:lumMod val="50000"/>
                </a:schemeClr>
              </a:buClr>
              <a:buFont typeface="Wingdings" panose="05000000000000000000" pitchFamily="2" charset="2"/>
              <a:buChar char="§"/>
            </a:pPr>
            <a:r>
              <a:rPr lang="en-CA">
                <a:latin typeface="Arial"/>
                <a:cs typeface="Arial"/>
              </a:rPr>
              <a:t>Instructional strategies</a:t>
            </a:r>
            <a:endParaRPr lang="en-CA" sz="1200">
              <a:solidFill>
                <a:schemeClr val="tx1"/>
              </a:solidFill>
              <a:latin typeface="Arial"/>
              <a:cs typeface="Arial"/>
            </a:endParaRPr>
          </a:p>
          <a:p>
            <a:pPr marL="342900" indent="-342900">
              <a:spcAft>
                <a:spcPts val="600"/>
              </a:spcAft>
              <a:buClr>
                <a:schemeClr val="bg1">
                  <a:lumMod val="50000"/>
                </a:schemeClr>
              </a:buClr>
              <a:buFont typeface="Wingdings" panose="05000000000000000000" pitchFamily="2" charset="2"/>
              <a:buChar char="§"/>
            </a:pPr>
            <a:r>
              <a:rPr lang="en-CA" sz="1200">
                <a:solidFill>
                  <a:schemeClr val="tx1"/>
                </a:solidFill>
                <a:latin typeface="Arial"/>
                <a:cs typeface="Arial"/>
              </a:rPr>
              <a:t>Professional </a:t>
            </a:r>
            <a:r>
              <a:rPr lang="en-CA">
                <a:latin typeface="Arial"/>
                <a:cs typeface="Arial"/>
              </a:rPr>
              <a:t>learning</a:t>
            </a:r>
            <a:endParaRPr lang="en-CA" sz="1200">
              <a:solidFill>
                <a:schemeClr val="tx1"/>
              </a:solidFill>
              <a:latin typeface="Arial" panose="020B0604020202020204" pitchFamily="34" charset="0"/>
              <a:cs typeface="Arial" panose="020B0604020202020204" pitchFamily="34" charset="0"/>
            </a:endParaRPr>
          </a:p>
          <a:p>
            <a:pPr marL="342900" indent="-342900">
              <a:spcAft>
                <a:spcPts val="600"/>
              </a:spcAft>
              <a:buClr>
                <a:schemeClr val="bg1">
                  <a:lumMod val="50000"/>
                </a:schemeClr>
              </a:buClr>
              <a:buFont typeface="Wingdings" panose="05000000000000000000" pitchFamily="2" charset="2"/>
              <a:buChar char="§"/>
            </a:pPr>
            <a:r>
              <a:rPr lang="en-CA">
                <a:latin typeface="Arial"/>
                <a:cs typeface="Arial"/>
              </a:rPr>
              <a:t>School structures and processes for learning</a:t>
            </a:r>
          </a:p>
          <a:p>
            <a:pPr marL="342900" indent="-342900">
              <a:spcAft>
                <a:spcPts val="600"/>
              </a:spcAft>
              <a:buClr>
                <a:schemeClr val="bg1">
                  <a:lumMod val="50000"/>
                </a:schemeClr>
              </a:buClr>
              <a:buFont typeface="Wingdings" panose="05000000000000000000" pitchFamily="2" charset="2"/>
              <a:buChar char="§"/>
            </a:pPr>
            <a:r>
              <a:rPr lang="en-CA">
                <a:latin typeface="Arial" panose="020B0604020202020204" pitchFamily="34" charset="0"/>
                <a:cs typeface="Arial" panose="020B0604020202020204" pitchFamily="34" charset="0"/>
              </a:rPr>
              <a:t>Resources to improve student learning</a:t>
            </a:r>
          </a:p>
          <a:p>
            <a:pPr marL="342900" indent="-342900">
              <a:spcAft>
                <a:spcPts val="600"/>
              </a:spcAft>
              <a:buClr>
                <a:schemeClr val="bg1">
                  <a:lumMod val="50000"/>
                </a:schemeClr>
              </a:buClr>
              <a:buFont typeface="Wingdings" panose="05000000000000000000" pitchFamily="2" charset="2"/>
              <a:buChar char="§"/>
            </a:pPr>
            <a:r>
              <a:rPr lang="en-CA">
                <a:latin typeface="Arial" panose="020B0604020202020204" pitchFamily="34" charset="0"/>
                <a:cs typeface="Arial" panose="020B0604020202020204" pitchFamily="34" charset="0"/>
              </a:rPr>
              <a:t>Data-informed decision making</a:t>
            </a:r>
          </a:p>
        </p:txBody>
      </p:sp>
      <p:sp>
        <p:nvSpPr>
          <p:cNvPr id="4" name="Slide Number Placeholder 3"/>
          <p:cNvSpPr>
            <a:spLocks noGrp="1"/>
          </p:cNvSpPr>
          <p:nvPr>
            <p:ph type="sldNum" sz="quarter" idx="10"/>
          </p:nvPr>
        </p:nvSpPr>
        <p:spPr/>
        <p:txBody>
          <a:bodyPr/>
          <a:lstStyle/>
          <a:p>
            <a:fld id="{48A3A070-8C9B-4D2F-B892-C74E325F37D5}" type="slidenum">
              <a:rPr lang="en-CA" smtClean="0"/>
              <a:t>5</a:t>
            </a:fld>
            <a:endParaRPr lang="en-CA"/>
          </a:p>
        </p:txBody>
      </p:sp>
    </p:spTree>
    <p:extLst>
      <p:ext uri="{BB962C8B-B14F-4D97-AF65-F5344CB8AC3E}">
        <p14:creationId xmlns:p14="http://schemas.microsoft.com/office/powerpoint/2010/main" val="2929844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3A070-8C9B-4D2F-B892-C74E325F37D5}" type="slidenum">
              <a:rPr lang="en-CA" smtClean="0"/>
              <a:t>7</a:t>
            </a:fld>
            <a:endParaRPr lang="en-CA"/>
          </a:p>
        </p:txBody>
      </p:sp>
    </p:spTree>
    <p:extLst>
      <p:ext uri="{BB962C8B-B14F-4D97-AF65-F5344CB8AC3E}">
        <p14:creationId xmlns:p14="http://schemas.microsoft.com/office/powerpoint/2010/main" val="1637735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3A070-8C9B-4D2F-B892-C74E325F37D5}" type="slidenum">
              <a:rPr lang="en-CA" smtClean="0"/>
              <a:t>8</a:t>
            </a:fld>
            <a:endParaRPr lang="en-CA"/>
          </a:p>
        </p:txBody>
      </p:sp>
    </p:spTree>
    <p:extLst>
      <p:ext uri="{BB962C8B-B14F-4D97-AF65-F5344CB8AC3E}">
        <p14:creationId xmlns:p14="http://schemas.microsoft.com/office/powerpoint/2010/main" val="106406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3A070-8C9B-4D2F-B892-C74E325F37D5}" type="slidenum">
              <a:rPr lang="en-CA" smtClean="0"/>
              <a:t>9</a:t>
            </a:fld>
            <a:endParaRPr lang="en-CA"/>
          </a:p>
        </p:txBody>
      </p:sp>
    </p:spTree>
    <p:extLst>
      <p:ext uri="{BB962C8B-B14F-4D97-AF65-F5344CB8AC3E}">
        <p14:creationId xmlns:p14="http://schemas.microsoft.com/office/powerpoint/2010/main" val="3834901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3A070-8C9B-4D2F-B892-C74E325F37D5}" type="slidenum">
              <a:rPr lang="en-CA" smtClean="0"/>
              <a:t>11</a:t>
            </a:fld>
            <a:endParaRPr lang="en-CA"/>
          </a:p>
        </p:txBody>
      </p:sp>
    </p:spTree>
    <p:extLst>
      <p:ext uri="{BB962C8B-B14F-4D97-AF65-F5344CB8AC3E}">
        <p14:creationId xmlns:p14="http://schemas.microsoft.com/office/powerpoint/2010/main" val="39762673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Sidebar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6985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Sidebar 10">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2"/>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Sidebar 1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6"/>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Sidebar 1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1"/>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Sidebar 1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7"/>
            <a:ext cx="9130464" cy="5140451"/>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40" y="1"/>
            <a:ext cx="9130471" cy="5143499"/>
          </a:xfrm>
          <a:prstGeom prst="rect">
            <a:avLst/>
          </a:prstGeom>
        </p:spPr>
      </p:pic>
      <p:sp>
        <p:nvSpPr>
          <p:cNvPr id="3" name="Content Placeholder 2"/>
          <p:cNvSpPr>
            <a:spLocks noGrp="1"/>
          </p:cNvSpPr>
          <p:nvPr>
            <p:ph idx="1"/>
          </p:nvPr>
        </p:nvSpPr>
        <p:spPr>
          <a:xfrm>
            <a:off x="2351314" y="230521"/>
            <a:ext cx="6569849" cy="3795914"/>
          </a:xfrm>
          <a:prstGeom prst="rect">
            <a:avLst/>
          </a:prstGeom>
        </p:spPr>
        <p:txBody>
          <a:bodyPr anchor="t"/>
          <a:lstStyle>
            <a:lvl1pPr>
              <a:defRPr sz="2400" baseline="0"/>
            </a:lvl1pPr>
            <a:lvl2pPr>
              <a:defRPr sz="22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2351314" y="4162760"/>
            <a:ext cx="6569849" cy="755022"/>
          </a:xfrm>
          <a:prstGeom prst="rect">
            <a:avLst/>
          </a:prstGeom>
        </p:spPr>
        <p:txBody>
          <a:bodyPr anchor="ctr"/>
          <a:lstStyle>
            <a:lvl1pPr algn="ctr">
              <a:defRPr sz="1800" b="1" baseline="0">
                <a:solidFill>
                  <a:srgbClr val="0070C0"/>
                </a:solidFill>
                <a:latin typeface="Arial" charset="0"/>
                <a:ea typeface="Arial" charset="0"/>
                <a:cs typeface="Arial" charset="0"/>
              </a:defRPr>
            </a:lvl1pPr>
          </a:lstStyle>
          <a:p>
            <a:r>
              <a:rPr lang="en-US"/>
              <a:t>Click to edit Master title style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ptioned photo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30471" cy="5143499"/>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ptioned photo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1" y="0"/>
            <a:ext cx="9130473" cy="5143500"/>
          </a:xfrm>
          <a:prstGeom prst="rect">
            <a:avLst/>
          </a:prstGeom>
        </p:spPr>
      </p:pic>
    </p:spTree>
    <p:extLst>
      <p:ext uri="{BB962C8B-B14F-4D97-AF65-F5344CB8AC3E}">
        <p14:creationId xmlns:p14="http://schemas.microsoft.com/office/powerpoint/2010/main" val="599858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ptioned photo 3">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0" y="0"/>
            <a:ext cx="9130471" cy="5143499"/>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1 (with logo + taglin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7609"/>
            <a:ext cx="9130473" cy="5135891"/>
          </a:xfrm>
          <a:prstGeom prst="rect">
            <a:avLst/>
          </a:prstGeom>
        </p:spPr>
      </p:pic>
      <p:sp>
        <p:nvSpPr>
          <p:cNvPr id="2" name="Title 1"/>
          <p:cNvSpPr>
            <a:spLocks noGrp="1"/>
          </p:cNvSpPr>
          <p:nvPr>
            <p:ph type="title"/>
          </p:nvPr>
        </p:nvSpPr>
        <p:spPr>
          <a:xfrm>
            <a:off x="4659661" y="273844"/>
            <a:ext cx="4265391" cy="994172"/>
          </a:xfrm>
        </p:spPr>
        <p:txBody>
          <a:bodyPr anchor="t">
            <a:normAutofit/>
          </a:bodyPr>
          <a:lstStyle>
            <a:lvl1pPr algn="ctr">
              <a:defRPr sz="2800" b="0" i="0" baseline="0">
                <a:latin typeface="Arial" charset="0"/>
                <a:ea typeface="Arial" charset="0"/>
                <a:cs typeface="Arial" charset="0"/>
              </a:defRPr>
            </a:lvl1pPr>
          </a:lstStyle>
          <a:p>
            <a:r>
              <a:rPr lang="en-US"/>
              <a:t>Click to edit Master title style</a:t>
            </a:r>
          </a:p>
        </p:txBody>
      </p:sp>
      <p:sp>
        <p:nvSpPr>
          <p:cNvPr id="5" name="Content Placeholder 2"/>
          <p:cNvSpPr>
            <a:spLocks noGrp="1"/>
          </p:cNvSpPr>
          <p:nvPr>
            <p:ph idx="1"/>
          </p:nvPr>
        </p:nvSpPr>
        <p:spPr>
          <a:xfrm>
            <a:off x="4656523" y="1369219"/>
            <a:ext cx="4253161" cy="1358613"/>
          </a:xfrm>
        </p:spPr>
        <p:txBody>
          <a:bodyPr/>
          <a:lstStyle/>
          <a:p>
            <a:pPr lvl="0"/>
            <a:r>
              <a:rPr lang="en-US"/>
              <a:t>Click to edit Master text styles</a:t>
            </a:r>
          </a:p>
          <a:p>
            <a:pPr lvl="1"/>
            <a:r>
              <a:rPr lang="en-US"/>
              <a:t>Second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slide 2 (without logo + taglin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5326"/>
            <a:ext cx="9130473" cy="5135891"/>
          </a:xfrm>
          <a:prstGeom prst="rect">
            <a:avLst/>
          </a:prstGeom>
        </p:spPr>
      </p:pic>
      <p:sp>
        <p:nvSpPr>
          <p:cNvPr id="2" name="Title 1"/>
          <p:cNvSpPr>
            <a:spLocks noGrp="1"/>
          </p:cNvSpPr>
          <p:nvPr>
            <p:ph type="title"/>
          </p:nvPr>
        </p:nvSpPr>
        <p:spPr>
          <a:xfrm>
            <a:off x="4610420" y="281527"/>
            <a:ext cx="4306948" cy="994172"/>
          </a:xfrm>
        </p:spPr>
        <p:txBody>
          <a:bodyPr anchor="t">
            <a:normAutofit/>
          </a:bodyPr>
          <a:lstStyle>
            <a:lvl1pPr algn="ctr">
              <a:defRPr sz="2800" b="0" i="0" baseline="0">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4610420" y="1376902"/>
            <a:ext cx="4306948" cy="2826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idebar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2"/>
            <a:ext cx="9130471" cy="5140455"/>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slide 3 (without logo + taglin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5326"/>
            <a:ext cx="9130473" cy="5135891"/>
          </a:xfrm>
          <a:prstGeom prst="rect">
            <a:avLst/>
          </a:prstGeom>
        </p:spPr>
      </p:pic>
      <p:sp>
        <p:nvSpPr>
          <p:cNvPr id="2" name="Title 1"/>
          <p:cNvSpPr>
            <a:spLocks noGrp="1"/>
          </p:cNvSpPr>
          <p:nvPr>
            <p:ph type="title"/>
          </p:nvPr>
        </p:nvSpPr>
        <p:spPr>
          <a:xfrm>
            <a:off x="3480867" y="273844"/>
            <a:ext cx="5428817" cy="994172"/>
          </a:xfrm>
        </p:spPr>
        <p:txBody>
          <a:bodyPr anchor="t">
            <a:normAutofit/>
          </a:bodyPr>
          <a:lstStyle>
            <a:lvl1pPr algn="ctr">
              <a:defRPr sz="2500" b="0" i="0" baseline="0">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3480867" y="1369219"/>
            <a:ext cx="5428817" cy="2826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1 (with logo + taglin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4659661" y="273844"/>
            <a:ext cx="4265391" cy="994172"/>
          </a:xfrm>
        </p:spPr>
        <p:txBody>
          <a:bodyPr anchor="t">
            <a:normAutofit/>
          </a:bodyPr>
          <a:lstStyle>
            <a:lvl1pPr algn="ctr">
              <a:defRPr sz="2800" b="0" i="0" baseline="0">
                <a:latin typeface="Arial" charset="0"/>
                <a:ea typeface="Arial" charset="0"/>
                <a:cs typeface="Arial" charset="0"/>
              </a:defRPr>
            </a:lvl1pPr>
          </a:lstStyle>
          <a:p>
            <a:r>
              <a:rPr lang="en-US"/>
              <a:t>Click to edit Master title style</a:t>
            </a:r>
          </a:p>
        </p:txBody>
      </p:sp>
      <p:sp>
        <p:nvSpPr>
          <p:cNvPr id="5" name="Content Placeholder 2"/>
          <p:cNvSpPr>
            <a:spLocks noGrp="1"/>
          </p:cNvSpPr>
          <p:nvPr>
            <p:ph idx="1"/>
          </p:nvPr>
        </p:nvSpPr>
        <p:spPr>
          <a:xfrm>
            <a:off x="4656523" y="1369219"/>
            <a:ext cx="4253161" cy="1358613"/>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58953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slide 2 (without logo + taglin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4610420" y="281527"/>
            <a:ext cx="4306948" cy="994172"/>
          </a:xfrm>
        </p:spPr>
        <p:txBody>
          <a:bodyPr anchor="t">
            <a:normAutofit/>
          </a:bodyPr>
          <a:lstStyle>
            <a:lvl1pPr algn="ctr">
              <a:defRPr sz="2800" b="0" i="0" baseline="0">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4610420" y="1376902"/>
            <a:ext cx="4306948" cy="2826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9324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slide 3 (without logo + taglin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3480867" y="273844"/>
            <a:ext cx="5428817" cy="994172"/>
          </a:xfrm>
        </p:spPr>
        <p:txBody>
          <a:bodyPr anchor="t">
            <a:normAutofit/>
          </a:bodyPr>
          <a:lstStyle>
            <a:lvl1pPr algn="ctr">
              <a:defRPr sz="2500" b="0" i="0" baseline="0">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3480867" y="1369219"/>
            <a:ext cx="5428817" cy="2826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3410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Sidebar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181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Sidebar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5144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Sidebar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905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Sidebar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3944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Sidebar 5">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6471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Sidebar 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150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idebar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1"/>
            <a:ext cx="9130471" cy="5140455"/>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Sidebar 7">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5706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Sidebar 8">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77626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Sidebar 9">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70352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Sidebar 10">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1"/>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3753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Sidebar 1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2187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Sidebar 1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10107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Sidebar 1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2"/>
            <a:ext cx="9130471" cy="5140455"/>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37718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idebar 4">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1"/>
            <a:ext cx="9130469" cy="5140454"/>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idebar 5">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 y="1525"/>
            <a:ext cx="9130468" cy="5140453"/>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idebar 6">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1"/>
            <a:ext cx="9130468" cy="5140453"/>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idebar 7">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2"/>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Sidebar 8">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Sidebar 9">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03058" y="274638"/>
            <a:ext cx="4212291" cy="99377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303058" y="1370013"/>
            <a:ext cx="4212291" cy="32623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7569275"/>
      </p:ext>
    </p:extLst>
  </p:cSld>
  <p:clrMap bg1="lt1" tx1="dk1" bg2="lt2" tx2="dk2" accent1="accent1" accent2="accent2" accent3="accent3" accent4="accent4" accent5="accent5" accent6="accent6" hlink="hlink" folHlink="folHlink"/>
  <p:sldLayoutIdLst>
    <p:sldLayoutId id="2147483733" r:id="rId1"/>
    <p:sldLayoutId id="2147483735" r:id="rId2"/>
    <p:sldLayoutId id="2147483672" r:id="rId3"/>
    <p:sldLayoutId id="2147483674" r:id="rId4"/>
    <p:sldLayoutId id="2147483675" r:id="rId5"/>
    <p:sldLayoutId id="2147483676" r:id="rId6"/>
    <p:sldLayoutId id="2147483677" r:id="rId7"/>
    <p:sldLayoutId id="2147483692" r:id="rId8"/>
    <p:sldLayoutId id="2147483693" r:id="rId9"/>
    <p:sldLayoutId id="2147483694" r:id="rId10"/>
    <p:sldLayoutId id="2147483695" r:id="rId11"/>
    <p:sldLayoutId id="2147483718" r:id="rId12"/>
    <p:sldLayoutId id="2147483719" r:id="rId13"/>
  </p:sldLayoutIdLst>
  <p:txStyles>
    <p:titleStyle>
      <a:lvl1pPr algn="l" defTabSz="914400" rtl="0" eaLnBrk="1" latinLnBrk="0" hangingPunct="1">
        <a:lnSpc>
          <a:spcPct val="90000"/>
        </a:lnSpc>
        <a:spcBef>
          <a:spcPct val="0"/>
        </a:spcBef>
        <a:buNone/>
        <a:defRPr sz="2800" kern="1200" baseline="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562485"/>
      </p:ext>
    </p:extLst>
  </p:cSld>
  <p:clrMap bg1="lt1" tx1="dk1" bg2="lt2" tx2="dk2" accent1="accent1" accent2="accent2" accent3="accent3" accent4="accent4" accent5="accent5" accent6="accent6" hlink="hlink" folHlink="folHlink"/>
  <p:sldLayoutIdLst>
    <p:sldLayoutId id="2147483734" r:id="rId1"/>
    <p:sldLayoutId id="2147483717" r:id="rId2"/>
    <p:sldLayoutId id="2147483690" r:id="rId3"/>
    <p:sldLayoutId id="214748369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11F4324-6E49-5547-9B75-300A28C19591}" type="datetimeFigureOut">
              <a:rPr lang="en-US" smtClean="0"/>
              <a:t>2/27/2026</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C0AE5A1-1999-AC4F-B74D-93F1A346DEF8}" type="slidenum">
              <a:rPr lang="en-US" smtClean="0"/>
              <a:t>‹#›</a:t>
            </a:fld>
            <a:endParaRPr lang="en-US"/>
          </a:p>
        </p:txBody>
      </p:sp>
    </p:spTree>
    <p:extLst>
      <p:ext uri="{BB962C8B-B14F-4D97-AF65-F5344CB8AC3E}">
        <p14:creationId xmlns:p14="http://schemas.microsoft.com/office/powerpoint/2010/main" val="104807736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21" r:id="rId4"/>
    <p:sldLayoutId id="2147483722" r:id="rId5"/>
    <p:sldLayoutId id="2147483723"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03058" y="274638"/>
            <a:ext cx="4212291" cy="99377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303058" y="1370013"/>
            <a:ext cx="4212291" cy="32623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756860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txStyles>
    <p:titleStyle>
      <a:lvl1pPr algn="l" defTabSz="914400" rtl="0" eaLnBrk="1" latinLnBrk="0" hangingPunct="1">
        <a:lnSpc>
          <a:spcPct val="90000"/>
        </a:lnSpc>
        <a:spcBef>
          <a:spcPct val="0"/>
        </a:spcBef>
        <a:buNone/>
        <a:defRPr sz="2800" kern="1200" baseline="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46CE7D5-CF57-46EF-B807-FDD0502418D4}" type="datetimeFigureOut">
              <a:rPr lang="en-US" smtClean="0"/>
              <a:t>2/27/2026</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hyperlink" Target="https://cbe.ab.ca/FormsManuals/School-Fee-Guide.pdf" TargetMode="External"/><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hyperlink" Target="https://westgate.cbe.ab.ca/fees"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3.xml"/><Relationship Id="rId1" Type="http://schemas.openxmlformats.org/officeDocument/2006/relationships/video" Target="https://www.youtube.com/embed/DrYFhZjwaxo?feature=oembed" TargetMode="External"/><Relationship Id="rId4" Type="http://schemas.openxmlformats.org/officeDocument/2006/relationships/image" Target="../media/image3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B932414-6B8F-4253-9A46-6F0F4CCED708}"/>
              </a:ext>
            </a:extLst>
          </p:cNvPr>
          <p:cNvSpPr>
            <a:spLocks noGrp="1"/>
          </p:cNvSpPr>
          <p:nvPr>
            <p:ph type="title"/>
          </p:nvPr>
        </p:nvSpPr>
        <p:spPr>
          <a:xfrm>
            <a:off x="4601129" y="226351"/>
            <a:ext cx="4379468" cy="2471277"/>
          </a:xfrm>
        </p:spPr>
        <p:txBody>
          <a:bodyPr>
            <a:normAutofit/>
          </a:bodyPr>
          <a:lstStyle/>
          <a:p>
            <a:br>
              <a:rPr lang="en-US" b="1" dirty="0">
                <a:latin typeface="Arial" panose="020B0604020202020204" pitchFamily="34" charset="0"/>
                <a:cs typeface="Arial" panose="020B0604020202020204" pitchFamily="34" charset="0"/>
              </a:rPr>
            </a:br>
            <a:br>
              <a:rPr lang="en-US" b="1" dirty="0">
                <a:latin typeface="Arial" panose="020B0604020202020204" pitchFamily="34" charset="0"/>
                <a:cs typeface="Arial" panose="020B0604020202020204" pitchFamily="34" charset="0"/>
              </a:rPr>
            </a:br>
            <a:br>
              <a:rPr lang="en-US" b="1" dirty="0">
                <a:latin typeface="Arial"/>
                <a:cs typeface="Arial"/>
              </a:rPr>
            </a:br>
            <a:r>
              <a:rPr lang="en-US" b="1" dirty="0">
                <a:solidFill>
                  <a:srgbClr val="00B0F0"/>
                </a:solidFill>
                <a:latin typeface="Arial"/>
                <a:cs typeface="Arial"/>
              </a:rPr>
              <a:t>2026 Westgate School Planning</a:t>
            </a:r>
            <a:br>
              <a:rPr lang="en-US" b="1" dirty="0">
                <a:latin typeface="Arial" panose="020B0604020202020204" pitchFamily="34" charset="0"/>
                <a:cs typeface="Arial" panose="020B0604020202020204" pitchFamily="34" charset="0"/>
              </a:rPr>
            </a:br>
            <a:endParaRPr lang="en-US" dirty="0">
              <a:solidFill>
                <a:srgbClr val="00B0F0"/>
              </a:solidFill>
            </a:endParaRPr>
          </a:p>
        </p:txBody>
      </p:sp>
    </p:spTree>
    <p:extLst>
      <p:ext uri="{BB962C8B-B14F-4D97-AF65-F5344CB8AC3E}">
        <p14:creationId xmlns:p14="http://schemas.microsoft.com/office/powerpoint/2010/main" val="2198300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1D3AC83-3C4E-329F-5616-EC81B6E56A5D}"/>
              </a:ext>
            </a:extLst>
          </p:cNvPr>
          <p:cNvSpPr>
            <a:spLocks noGrp="1"/>
          </p:cNvSpPr>
          <p:nvPr>
            <p:ph idx="1"/>
          </p:nvPr>
        </p:nvSpPr>
        <p:spPr>
          <a:xfrm>
            <a:off x="2559551" y="1496087"/>
            <a:ext cx="5994140" cy="3406325"/>
          </a:xfrm>
        </p:spPr>
        <p:txBody>
          <a:bodyPr>
            <a:normAutofit/>
          </a:bodyPr>
          <a:lstStyle/>
          <a:p>
            <a:pPr marL="0" indent="0">
              <a:lnSpc>
                <a:spcPct val="100000"/>
              </a:lnSpc>
              <a:spcBef>
                <a:spcPts val="600"/>
              </a:spcBef>
              <a:spcAft>
                <a:spcPts val="600"/>
              </a:spcAft>
              <a:buClr>
                <a:srgbClr val="00B0F0"/>
              </a:buClr>
              <a:buNone/>
            </a:pPr>
            <a:r>
              <a:rPr lang="en-CA" sz="2000" u="sng" dirty="0">
                <a:latin typeface="Arial"/>
                <a:cs typeface="Arial"/>
              </a:rPr>
              <a:t>Learning Excellence</a:t>
            </a:r>
          </a:p>
          <a:p>
            <a:pPr>
              <a:lnSpc>
                <a:spcPct val="100000"/>
              </a:lnSpc>
              <a:spcBef>
                <a:spcPts val="600"/>
              </a:spcBef>
              <a:spcAft>
                <a:spcPts val="600"/>
              </a:spcAft>
              <a:buClr>
                <a:srgbClr val="00B0F0"/>
              </a:buClr>
            </a:pPr>
            <a:r>
              <a:rPr lang="en-CA" sz="2000" dirty="0">
                <a:latin typeface="Arial"/>
                <a:cs typeface="Arial"/>
              </a:rPr>
              <a:t>Teachers co-create rubrics with students used for teacher, self and peer assessment and planned in PLCs as part of writing cycle</a:t>
            </a:r>
          </a:p>
          <a:p>
            <a:pPr>
              <a:lnSpc>
                <a:spcPct val="100000"/>
              </a:lnSpc>
              <a:spcBef>
                <a:spcPts val="600"/>
              </a:spcBef>
              <a:spcAft>
                <a:spcPts val="600"/>
              </a:spcAft>
              <a:buClr>
                <a:srgbClr val="00B0F0"/>
              </a:buClr>
            </a:pPr>
            <a:r>
              <a:rPr lang="en-CA" sz="2000" dirty="0">
                <a:latin typeface="Arial"/>
                <a:cs typeface="Arial"/>
              </a:rPr>
              <a:t>Explicit teaching of strategies to improve writing</a:t>
            </a:r>
          </a:p>
          <a:p>
            <a:pPr>
              <a:lnSpc>
                <a:spcPct val="100000"/>
              </a:lnSpc>
              <a:spcBef>
                <a:spcPts val="600"/>
              </a:spcBef>
              <a:spcAft>
                <a:spcPts val="600"/>
              </a:spcAft>
              <a:buClr>
                <a:srgbClr val="00B0F0"/>
              </a:buClr>
            </a:pPr>
            <a:r>
              <a:rPr lang="en-CA" sz="2000" dirty="0">
                <a:latin typeface="Arial"/>
                <a:cs typeface="Arial"/>
              </a:rPr>
              <a:t>Teachers calibrate student writing samples and discuss the comparison of student/teacher assessment of work in PLCs and share findings at staff meetings</a:t>
            </a:r>
            <a:endParaRPr lang="en-CA" sz="19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4C063733-3625-1A7B-4AF7-D4A7B2E52EC0}"/>
              </a:ext>
            </a:extLst>
          </p:cNvPr>
          <p:cNvSpPr>
            <a:spLocks noGrp="1"/>
          </p:cNvSpPr>
          <p:nvPr>
            <p:ph type="title"/>
          </p:nvPr>
        </p:nvSpPr>
        <p:spPr>
          <a:xfrm>
            <a:off x="2559551" y="517004"/>
            <a:ext cx="6577729" cy="708918"/>
          </a:xfrm>
        </p:spPr>
        <p:txBody>
          <a:bodyPr>
            <a:noAutofit/>
          </a:bodyPr>
          <a:lstStyle/>
          <a:p>
            <a:r>
              <a:rPr lang="en-CA" sz="2500" b="1" dirty="0">
                <a:solidFill>
                  <a:srgbClr val="00B0F0"/>
                </a:solidFill>
                <a:latin typeface="Arial"/>
                <a:cs typeface="Arial"/>
              </a:rPr>
              <a:t>School Development Plan – </a:t>
            </a:r>
            <a:br>
              <a:rPr lang="en-CA" sz="2500" b="1" dirty="0">
                <a:latin typeface="Arial"/>
                <a:cs typeface="Arial"/>
              </a:rPr>
            </a:br>
            <a:r>
              <a:rPr lang="en-CA" sz="2500" b="1" dirty="0">
                <a:solidFill>
                  <a:srgbClr val="00B0F0"/>
                </a:solidFill>
                <a:latin typeface="Arial"/>
                <a:cs typeface="Arial"/>
              </a:rPr>
              <a:t>Actions</a:t>
            </a:r>
            <a:endParaRPr lang="en-CA" sz="2500" b="1" dirty="0">
              <a:solidFill>
                <a:schemeClr val="bg1">
                  <a:lumMod val="50000"/>
                </a:schemeClr>
              </a:solidFill>
              <a:latin typeface="Arial"/>
              <a:cs typeface="Arial" panose="020B0604020202020204" pitchFamily="34" charset="0"/>
            </a:endParaRPr>
          </a:p>
        </p:txBody>
      </p:sp>
    </p:spTree>
    <p:extLst>
      <p:ext uri="{BB962C8B-B14F-4D97-AF65-F5344CB8AC3E}">
        <p14:creationId xmlns:p14="http://schemas.microsoft.com/office/powerpoint/2010/main" val="2615674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FBE9E-4880-BE74-E4AF-F2113ED9AB17}"/>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4887F91-4B59-7594-B019-D11F18F8AFC7}"/>
              </a:ext>
            </a:extLst>
          </p:cNvPr>
          <p:cNvSpPr>
            <a:spLocks noGrp="1"/>
          </p:cNvSpPr>
          <p:nvPr>
            <p:ph idx="1"/>
          </p:nvPr>
        </p:nvSpPr>
        <p:spPr>
          <a:xfrm>
            <a:off x="2559551" y="1496087"/>
            <a:ext cx="5994140" cy="3406325"/>
          </a:xfrm>
        </p:spPr>
        <p:txBody>
          <a:bodyPr>
            <a:normAutofit/>
          </a:bodyPr>
          <a:lstStyle/>
          <a:p>
            <a:pPr marL="0" indent="0">
              <a:lnSpc>
                <a:spcPct val="100000"/>
              </a:lnSpc>
              <a:spcBef>
                <a:spcPts val="600"/>
              </a:spcBef>
              <a:spcAft>
                <a:spcPts val="600"/>
              </a:spcAft>
              <a:buClr>
                <a:srgbClr val="00B0F0"/>
              </a:buClr>
              <a:buNone/>
            </a:pPr>
            <a:r>
              <a:rPr lang="en-US" sz="2000" u="sng" dirty="0">
                <a:latin typeface="Arial"/>
                <a:cs typeface="Arial"/>
              </a:rPr>
              <a:t>Well-Being</a:t>
            </a:r>
          </a:p>
          <a:p>
            <a:pPr>
              <a:lnSpc>
                <a:spcPct val="100000"/>
              </a:lnSpc>
              <a:spcBef>
                <a:spcPts val="600"/>
              </a:spcBef>
              <a:spcAft>
                <a:spcPts val="600"/>
              </a:spcAft>
              <a:buClr>
                <a:srgbClr val="00B0F0"/>
              </a:buClr>
            </a:pPr>
            <a:r>
              <a:rPr lang="en-US" sz="2000" dirty="0">
                <a:latin typeface="Arial"/>
                <a:cs typeface="Arial"/>
              </a:rPr>
              <a:t>Activate students as owners of their own learning by engaging them in self-assessment and/or reflection</a:t>
            </a:r>
          </a:p>
          <a:p>
            <a:pPr>
              <a:lnSpc>
                <a:spcPct val="100000"/>
              </a:lnSpc>
              <a:spcBef>
                <a:spcPts val="600"/>
              </a:spcBef>
              <a:spcAft>
                <a:spcPts val="600"/>
              </a:spcAft>
              <a:buClr>
                <a:srgbClr val="00B0F0"/>
              </a:buClr>
            </a:pPr>
            <a:r>
              <a:rPr lang="en-US" sz="2000" dirty="0">
                <a:latin typeface="Arial"/>
                <a:cs typeface="Arial"/>
              </a:rPr>
              <a:t>Help students understand that a growth mindset along with actionable feedback helps them feel successful and grown as learners.</a:t>
            </a:r>
            <a:endParaRPr lang="en-CA" sz="19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2F80FBAF-37C2-ABD5-E3F4-E5DC23B98201}"/>
              </a:ext>
            </a:extLst>
          </p:cNvPr>
          <p:cNvSpPr>
            <a:spLocks noGrp="1"/>
          </p:cNvSpPr>
          <p:nvPr>
            <p:ph type="title"/>
          </p:nvPr>
        </p:nvSpPr>
        <p:spPr>
          <a:xfrm>
            <a:off x="2559551" y="517004"/>
            <a:ext cx="6577729" cy="708918"/>
          </a:xfrm>
        </p:spPr>
        <p:txBody>
          <a:bodyPr>
            <a:noAutofit/>
          </a:bodyPr>
          <a:lstStyle/>
          <a:p>
            <a:r>
              <a:rPr lang="en-CA" sz="2500" b="1" dirty="0">
                <a:solidFill>
                  <a:srgbClr val="00B0F0"/>
                </a:solidFill>
                <a:latin typeface="Arial"/>
                <a:cs typeface="Arial"/>
              </a:rPr>
              <a:t>School Development Plan – </a:t>
            </a:r>
            <a:br>
              <a:rPr lang="en-CA" sz="2500" b="1" dirty="0">
                <a:latin typeface="Arial"/>
                <a:cs typeface="Arial"/>
              </a:rPr>
            </a:br>
            <a:r>
              <a:rPr lang="en-CA" sz="2500" b="1" dirty="0">
                <a:solidFill>
                  <a:srgbClr val="00B0F0"/>
                </a:solidFill>
                <a:latin typeface="Arial"/>
                <a:cs typeface="Arial"/>
              </a:rPr>
              <a:t>Actions</a:t>
            </a:r>
            <a:endParaRPr lang="en-CA" sz="2500" b="1" dirty="0">
              <a:solidFill>
                <a:schemeClr val="bg1">
                  <a:lumMod val="50000"/>
                </a:schemeClr>
              </a:solidFill>
              <a:latin typeface="Arial"/>
              <a:cs typeface="Arial" panose="020B0604020202020204" pitchFamily="34" charset="0"/>
            </a:endParaRPr>
          </a:p>
        </p:txBody>
      </p:sp>
    </p:spTree>
    <p:extLst>
      <p:ext uri="{BB962C8B-B14F-4D97-AF65-F5344CB8AC3E}">
        <p14:creationId xmlns:p14="http://schemas.microsoft.com/office/powerpoint/2010/main" val="2447723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9D4F8-9656-3162-D564-5A40069ABA3F}"/>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65A3CF5-DD1D-AC82-33C2-1D554CFC81BC}"/>
              </a:ext>
            </a:extLst>
          </p:cNvPr>
          <p:cNvSpPr>
            <a:spLocks noGrp="1"/>
          </p:cNvSpPr>
          <p:nvPr>
            <p:ph idx="1"/>
          </p:nvPr>
        </p:nvSpPr>
        <p:spPr>
          <a:xfrm>
            <a:off x="2490538" y="1220171"/>
            <a:ext cx="6204887" cy="3406325"/>
          </a:xfrm>
        </p:spPr>
        <p:txBody>
          <a:bodyPr>
            <a:normAutofit/>
          </a:bodyPr>
          <a:lstStyle/>
          <a:p>
            <a:pPr marL="0" indent="0">
              <a:lnSpc>
                <a:spcPct val="100000"/>
              </a:lnSpc>
              <a:spcBef>
                <a:spcPts val="600"/>
              </a:spcBef>
              <a:spcAft>
                <a:spcPts val="600"/>
              </a:spcAft>
              <a:buClr>
                <a:srgbClr val="00B0F0"/>
              </a:buClr>
              <a:buNone/>
            </a:pPr>
            <a:r>
              <a:rPr lang="en-US" sz="2000" u="sng" dirty="0">
                <a:latin typeface="Arial"/>
                <a:cs typeface="Arial"/>
              </a:rPr>
              <a:t>Truth &amp; Reconciliation, Diversity and Inclusion</a:t>
            </a:r>
          </a:p>
          <a:p>
            <a:pPr>
              <a:lnSpc>
                <a:spcPct val="100000"/>
              </a:lnSpc>
              <a:spcBef>
                <a:spcPts val="600"/>
              </a:spcBef>
              <a:spcAft>
                <a:spcPts val="600"/>
              </a:spcAft>
              <a:buClr>
                <a:srgbClr val="00B0F0"/>
              </a:buClr>
            </a:pPr>
            <a:r>
              <a:rPr lang="en-US" sz="2000" dirty="0" err="1">
                <a:latin typeface="Arial"/>
                <a:cs typeface="Arial"/>
              </a:rPr>
              <a:t>Okkakiosatoo</a:t>
            </a:r>
            <a:r>
              <a:rPr lang="en-US" sz="2000" dirty="0">
                <a:latin typeface="Arial"/>
                <a:cs typeface="Arial"/>
              </a:rPr>
              <a:t> – Look Carefully: teachers will continue to develop strength-based assessment approaches that examine and celebrate incremental growth and progress using the seed-sprout-sapling-tree rubric</a:t>
            </a:r>
          </a:p>
          <a:p>
            <a:pPr>
              <a:lnSpc>
                <a:spcPct val="100000"/>
              </a:lnSpc>
              <a:spcBef>
                <a:spcPts val="600"/>
              </a:spcBef>
              <a:spcAft>
                <a:spcPts val="600"/>
              </a:spcAft>
              <a:buClr>
                <a:srgbClr val="00B0F0"/>
              </a:buClr>
            </a:pPr>
            <a:r>
              <a:rPr lang="en-US" sz="2000" dirty="0">
                <a:latin typeface="Arial"/>
                <a:cs typeface="Arial"/>
              </a:rPr>
              <a:t>Empower students to have voice in learning, assessment and decisions</a:t>
            </a:r>
            <a:endParaRPr lang="en-CA" sz="19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910FC0AF-6B3A-32AC-4EA9-23D8AB2C1F29}"/>
              </a:ext>
            </a:extLst>
          </p:cNvPr>
          <p:cNvSpPr>
            <a:spLocks noGrp="1"/>
          </p:cNvSpPr>
          <p:nvPr>
            <p:ph type="title"/>
          </p:nvPr>
        </p:nvSpPr>
        <p:spPr>
          <a:xfrm>
            <a:off x="2559551" y="517004"/>
            <a:ext cx="6577729" cy="708918"/>
          </a:xfrm>
        </p:spPr>
        <p:txBody>
          <a:bodyPr>
            <a:noAutofit/>
          </a:bodyPr>
          <a:lstStyle/>
          <a:p>
            <a:r>
              <a:rPr lang="en-CA" sz="2500" b="1" dirty="0">
                <a:solidFill>
                  <a:srgbClr val="00B0F0"/>
                </a:solidFill>
                <a:latin typeface="Arial"/>
                <a:cs typeface="Arial"/>
              </a:rPr>
              <a:t>School Development Plan – </a:t>
            </a:r>
            <a:br>
              <a:rPr lang="en-CA" sz="2500" b="1" dirty="0">
                <a:latin typeface="Arial"/>
                <a:cs typeface="Arial"/>
              </a:rPr>
            </a:br>
            <a:r>
              <a:rPr lang="en-CA" sz="2500" b="1" dirty="0">
                <a:solidFill>
                  <a:srgbClr val="00B0F0"/>
                </a:solidFill>
                <a:latin typeface="Arial"/>
                <a:cs typeface="Arial"/>
              </a:rPr>
              <a:t>Actions</a:t>
            </a:r>
            <a:endParaRPr lang="en-CA" sz="2500" b="1" dirty="0">
              <a:solidFill>
                <a:schemeClr val="bg1">
                  <a:lumMod val="50000"/>
                </a:schemeClr>
              </a:solidFill>
              <a:latin typeface="Arial"/>
              <a:cs typeface="Arial" panose="020B0604020202020204" pitchFamily="34" charset="0"/>
            </a:endParaRPr>
          </a:p>
        </p:txBody>
      </p:sp>
    </p:spTree>
    <p:extLst>
      <p:ext uri="{BB962C8B-B14F-4D97-AF65-F5344CB8AC3E}">
        <p14:creationId xmlns:p14="http://schemas.microsoft.com/office/powerpoint/2010/main" val="2098055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8170A-8C51-6F76-EF64-F6AC0785DED7}"/>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A9AFF9E-7538-5B6E-5265-6AF019E5A1E8}"/>
              </a:ext>
            </a:extLst>
          </p:cNvPr>
          <p:cNvSpPr>
            <a:spLocks noGrp="1"/>
          </p:cNvSpPr>
          <p:nvPr>
            <p:ph idx="1"/>
          </p:nvPr>
        </p:nvSpPr>
        <p:spPr>
          <a:xfrm>
            <a:off x="2559551" y="1496087"/>
            <a:ext cx="5994140" cy="3406325"/>
          </a:xfrm>
        </p:spPr>
        <p:txBody>
          <a:bodyPr>
            <a:normAutofit/>
          </a:bodyPr>
          <a:lstStyle/>
          <a:p>
            <a:pPr marL="0" indent="0">
              <a:lnSpc>
                <a:spcPct val="100000"/>
              </a:lnSpc>
              <a:spcBef>
                <a:spcPts val="600"/>
              </a:spcBef>
              <a:spcAft>
                <a:spcPts val="600"/>
              </a:spcAft>
              <a:buClr>
                <a:srgbClr val="00B0F0"/>
              </a:buClr>
              <a:buNone/>
            </a:pPr>
            <a:r>
              <a:rPr lang="en-US" sz="2000" u="sng" dirty="0">
                <a:latin typeface="Arial"/>
                <a:cs typeface="Arial"/>
              </a:rPr>
              <a:t>Professional Learning</a:t>
            </a:r>
          </a:p>
          <a:p>
            <a:pPr>
              <a:lnSpc>
                <a:spcPct val="100000"/>
              </a:lnSpc>
              <a:spcBef>
                <a:spcPts val="600"/>
              </a:spcBef>
              <a:spcAft>
                <a:spcPts val="600"/>
              </a:spcAft>
              <a:buClr>
                <a:srgbClr val="00B0F0"/>
              </a:buClr>
            </a:pPr>
            <a:r>
              <a:rPr lang="en-US" sz="2000" dirty="0">
                <a:latin typeface="Arial"/>
                <a:cs typeface="Arial"/>
              </a:rPr>
              <a:t>CBE Assessment and Reporting document</a:t>
            </a:r>
          </a:p>
          <a:p>
            <a:pPr>
              <a:lnSpc>
                <a:spcPct val="100000"/>
              </a:lnSpc>
              <a:spcBef>
                <a:spcPts val="600"/>
              </a:spcBef>
              <a:spcAft>
                <a:spcPts val="600"/>
              </a:spcAft>
              <a:buClr>
                <a:srgbClr val="00B0F0"/>
              </a:buClr>
            </a:pPr>
            <a:r>
              <a:rPr lang="en-US" sz="2000" dirty="0">
                <a:latin typeface="Arial"/>
                <a:cs typeface="Arial"/>
              </a:rPr>
              <a:t>Dylan Willam’s “Embedded Formative Assessment”</a:t>
            </a:r>
            <a:endParaRPr lang="en-CA" sz="19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27B734B1-E72E-C0CD-F08B-356B712958CD}"/>
              </a:ext>
            </a:extLst>
          </p:cNvPr>
          <p:cNvSpPr>
            <a:spLocks noGrp="1"/>
          </p:cNvSpPr>
          <p:nvPr>
            <p:ph type="title"/>
          </p:nvPr>
        </p:nvSpPr>
        <p:spPr>
          <a:xfrm>
            <a:off x="2559551" y="517004"/>
            <a:ext cx="6577729" cy="708918"/>
          </a:xfrm>
        </p:spPr>
        <p:txBody>
          <a:bodyPr>
            <a:noAutofit/>
          </a:bodyPr>
          <a:lstStyle/>
          <a:p>
            <a:r>
              <a:rPr lang="en-CA" sz="2500" b="1" dirty="0">
                <a:solidFill>
                  <a:srgbClr val="00B0F0"/>
                </a:solidFill>
                <a:latin typeface="Arial"/>
                <a:cs typeface="Arial"/>
              </a:rPr>
              <a:t>School Development Plan – </a:t>
            </a:r>
            <a:br>
              <a:rPr lang="en-CA" sz="2500" b="1" dirty="0">
                <a:latin typeface="Arial"/>
                <a:cs typeface="Arial"/>
              </a:rPr>
            </a:br>
            <a:r>
              <a:rPr lang="en-CA" sz="2500" b="1" dirty="0">
                <a:solidFill>
                  <a:srgbClr val="00B0F0"/>
                </a:solidFill>
                <a:latin typeface="Arial"/>
                <a:cs typeface="Arial"/>
              </a:rPr>
              <a:t>Actions</a:t>
            </a:r>
            <a:endParaRPr lang="en-CA" sz="2500" b="1" dirty="0">
              <a:solidFill>
                <a:schemeClr val="bg1">
                  <a:lumMod val="50000"/>
                </a:schemeClr>
              </a:solidFill>
              <a:latin typeface="Arial"/>
              <a:cs typeface="Arial" panose="020B0604020202020204" pitchFamily="34" charset="0"/>
            </a:endParaRPr>
          </a:p>
        </p:txBody>
      </p:sp>
    </p:spTree>
    <p:extLst>
      <p:ext uri="{BB962C8B-B14F-4D97-AF65-F5344CB8AC3E}">
        <p14:creationId xmlns:p14="http://schemas.microsoft.com/office/powerpoint/2010/main" val="1045319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38997-AB16-2622-A163-8CD2F6423B8F}"/>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A061FC0-EDEA-24B7-6328-4D8E699A0343}"/>
              </a:ext>
            </a:extLst>
          </p:cNvPr>
          <p:cNvSpPr>
            <a:spLocks noGrp="1"/>
          </p:cNvSpPr>
          <p:nvPr>
            <p:ph idx="1"/>
          </p:nvPr>
        </p:nvSpPr>
        <p:spPr>
          <a:xfrm>
            <a:off x="2559551" y="1496087"/>
            <a:ext cx="5994140" cy="3406325"/>
          </a:xfrm>
        </p:spPr>
        <p:txBody>
          <a:bodyPr>
            <a:normAutofit/>
          </a:bodyPr>
          <a:lstStyle/>
          <a:p>
            <a:pPr marL="0" indent="0">
              <a:lnSpc>
                <a:spcPct val="100000"/>
              </a:lnSpc>
              <a:spcBef>
                <a:spcPts val="600"/>
              </a:spcBef>
              <a:spcAft>
                <a:spcPts val="600"/>
              </a:spcAft>
              <a:buClr>
                <a:srgbClr val="00B0F0"/>
              </a:buClr>
              <a:buNone/>
            </a:pPr>
            <a:r>
              <a:rPr lang="en-CA" sz="1900" u="sng" dirty="0">
                <a:latin typeface="Arial" panose="020B0604020202020204" pitchFamily="34" charset="0"/>
                <a:cs typeface="Arial" panose="020B0604020202020204" pitchFamily="34" charset="0"/>
              </a:rPr>
              <a:t>Structures and Processes</a:t>
            </a:r>
          </a:p>
          <a:p>
            <a:pPr>
              <a:lnSpc>
                <a:spcPct val="100000"/>
              </a:lnSpc>
              <a:spcBef>
                <a:spcPts val="600"/>
              </a:spcBef>
              <a:spcAft>
                <a:spcPts val="600"/>
              </a:spcAft>
              <a:buClr>
                <a:srgbClr val="00B0F0"/>
              </a:buClr>
            </a:pPr>
            <a:r>
              <a:rPr lang="en-CA" sz="1900" dirty="0">
                <a:latin typeface="Arial" panose="020B0604020202020204" pitchFamily="34" charset="0"/>
                <a:cs typeface="Arial" panose="020B0604020202020204" pitchFamily="34" charset="0"/>
              </a:rPr>
              <a:t>Grade Team PLCs</a:t>
            </a:r>
          </a:p>
          <a:p>
            <a:pPr>
              <a:lnSpc>
                <a:spcPct val="100000"/>
              </a:lnSpc>
              <a:spcBef>
                <a:spcPts val="600"/>
              </a:spcBef>
              <a:spcAft>
                <a:spcPts val="600"/>
              </a:spcAft>
              <a:buClr>
                <a:srgbClr val="00B0F0"/>
              </a:buClr>
            </a:pPr>
            <a:r>
              <a:rPr lang="en-CA" sz="1900" dirty="0">
                <a:latin typeface="Arial" panose="020B0604020202020204" pitchFamily="34" charset="0"/>
                <a:cs typeface="Arial" panose="020B0604020202020204" pitchFamily="34" charset="0"/>
              </a:rPr>
              <a:t>Collaborative Response and Collaborative Team meetings</a:t>
            </a:r>
          </a:p>
          <a:p>
            <a:pPr>
              <a:lnSpc>
                <a:spcPct val="100000"/>
              </a:lnSpc>
              <a:spcBef>
                <a:spcPts val="600"/>
              </a:spcBef>
              <a:spcAft>
                <a:spcPts val="600"/>
              </a:spcAft>
              <a:buClr>
                <a:srgbClr val="00B0F0"/>
              </a:buClr>
            </a:pPr>
            <a:r>
              <a:rPr lang="en-CA" sz="1900" dirty="0">
                <a:latin typeface="Arial" panose="020B0604020202020204" pitchFamily="34" charset="0"/>
                <a:cs typeface="Arial" panose="020B0604020202020204" pitchFamily="34" charset="0"/>
              </a:rPr>
              <a:t>Targeted intervention in the classroom and support from Resource Teacher</a:t>
            </a:r>
          </a:p>
          <a:p>
            <a:pPr>
              <a:lnSpc>
                <a:spcPct val="100000"/>
              </a:lnSpc>
              <a:spcBef>
                <a:spcPts val="600"/>
              </a:spcBef>
              <a:spcAft>
                <a:spcPts val="600"/>
              </a:spcAft>
              <a:buClr>
                <a:srgbClr val="00B0F0"/>
              </a:buClr>
            </a:pPr>
            <a:r>
              <a:rPr lang="en-CA" sz="1900" dirty="0">
                <a:latin typeface="Arial" panose="020B0604020202020204" pitchFamily="34" charset="0"/>
                <a:cs typeface="Arial" panose="020B0604020202020204" pitchFamily="34" charset="0"/>
              </a:rPr>
              <a:t>Classroom visits/look </a:t>
            </a:r>
            <a:r>
              <a:rPr lang="en-CA" sz="1900" dirty="0" err="1">
                <a:latin typeface="Arial" panose="020B0604020202020204" pitchFamily="34" charset="0"/>
                <a:cs typeface="Arial" panose="020B0604020202020204" pitchFamily="34" charset="0"/>
              </a:rPr>
              <a:t>for’s</a:t>
            </a:r>
            <a:endParaRPr lang="en-CA" sz="19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2092A3CE-0F0F-83A0-A8C5-19974A64865C}"/>
              </a:ext>
            </a:extLst>
          </p:cNvPr>
          <p:cNvSpPr>
            <a:spLocks noGrp="1"/>
          </p:cNvSpPr>
          <p:nvPr>
            <p:ph type="title"/>
          </p:nvPr>
        </p:nvSpPr>
        <p:spPr>
          <a:xfrm>
            <a:off x="2559551" y="517004"/>
            <a:ext cx="6577729" cy="708918"/>
          </a:xfrm>
        </p:spPr>
        <p:txBody>
          <a:bodyPr>
            <a:noAutofit/>
          </a:bodyPr>
          <a:lstStyle/>
          <a:p>
            <a:r>
              <a:rPr lang="en-CA" sz="2500" b="1" dirty="0">
                <a:solidFill>
                  <a:srgbClr val="00B0F0"/>
                </a:solidFill>
                <a:latin typeface="Arial"/>
                <a:cs typeface="Arial"/>
              </a:rPr>
              <a:t>School Development Plan – </a:t>
            </a:r>
            <a:br>
              <a:rPr lang="en-CA" sz="2500" b="1" dirty="0">
                <a:latin typeface="Arial"/>
                <a:cs typeface="Arial"/>
              </a:rPr>
            </a:br>
            <a:r>
              <a:rPr lang="en-CA" sz="2500" b="1" dirty="0">
                <a:solidFill>
                  <a:srgbClr val="00B0F0"/>
                </a:solidFill>
                <a:latin typeface="Arial"/>
                <a:cs typeface="Arial"/>
              </a:rPr>
              <a:t>Actions</a:t>
            </a:r>
            <a:endParaRPr lang="en-CA" sz="2500" b="1" dirty="0">
              <a:solidFill>
                <a:schemeClr val="bg1">
                  <a:lumMod val="50000"/>
                </a:schemeClr>
              </a:solidFill>
              <a:latin typeface="Arial"/>
              <a:cs typeface="Arial" panose="020B0604020202020204" pitchFamily="34" charset="0"/>
            </a:endParaRPr>
          </a:p>
        </p:txBody>
      </p:sp>
    </p:spTree>
    <p:extLst>
      <p:ext uri="{BB962C8B-B14F-4D97-AF65-F5344CB8AC3E}">
        <p14:creationId xmlns:p14="http://schemas.microsoft.com/office/powerpoint/2010/main" val="165673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685CA-7D4D-AFB0-6945-C3CC58B691F5}"/>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6BDBD12-45AA-E346-57A8-2EF1C302B897}"/>
              </a:ext>
            </a:extLst>
          </p:cNvPr>
          <p:cNvSpPr>
            <a:spLocks noGrp="1"/>
          </p:cNvSpPr>
          <p:nvPr>
            <p:ph idx="1"/>
          </p:nvPr>
        </p:nvSpPr>
        <p:spPr>
          <a:xfrm>
            <a:off x="2559551" y="1496087"/>
            <a:ext cx="5994140" cy="3406325"/>
          </a:xfrm>
        </p:spPr>
        <p:txBody>
          <a:bodyPr>
            <a:normAutofit/>
          </a:bodyPr>
          <a:lstStyle/>
          <a:p>
            <a:pPr marL="0" indent="0">
              <a:lnSpc>
                <a:spcPct val="100000"/>
              </a:lnSpc>
              <a:spcBef>
                <a:spcPts val="600"/>
              </a:spcBef>
              <a:spcAft>
                <a:spcPts val="600"/>
              </a:spcAft>
              <a:buClr>
                <a:srgbClr val="00B0F0"/>
              </a:buClr>
              <a:buNone/>
            </a:pPr>
            <a:r>
              <a:rPr lang="en-CA" sz="1900" u="sng" dirty="0">
                <a:latin typeface="Arial" panose="020B0604020202020204" pitchFamily="34" charset="0"/>
                <a:cs typeface="Arial" panose="020B0604020202020204" pitchFamily="34" charset="0"/>
              </a:rPr>
              <a:t>Resources</a:t>
            </a:r>
          </a:p>
          <a:p>
            <a:pPr>
              <a:lnSpc>
                <a:spcPct val="100000"/>
              </a:lnSpc>
              <a:spcBef>
                <a:spcPts val="600"/>
              </a:spcBef>
              <a:spcAft>
                <a:spcPts val="600"/>
              </a:spcAft>
              <a:buClr>
                <a:srgbClr val="00B0F0"/>
              </a:buClr>
            </a:pPr>
            <a:r>
              <a:rPr lang="en-CA" sz="1900" dirty="0">
                <a:latin typeface="Arial" panose="020B0604020202020204" pitchFamily="34" charset="0"/>
                <a:cs typeface="Arial" panose="020B0604020202020204" pitchFamily="34" charset="0"/>
              </a:rPr>
              <a:t>CBE Assessment and Reporting document</a:t>
            </a:r>
          </a:p>
          <a:p>
            <a:pPr>
              <a:lnSpc>
                <a:spcPct val="100000"/>
              </a:lnSpc>
              <a:spcBef>
                <a:spcPts val="600"/>
              </a:spcBef>
              <a:spcAft>
                <a:spcPts val="600"/>
              </a:spcAft>
              <a:buClr>
                <a:srgbClr val="00B0F0"/>
              </a:buClr>
            </a:pPr>
            <a:r>
              <a:rPr lang="en-CA" sz="1900" dirty="0">
                <a:latin typeface="Arial" panose="020B0604020202020204" pitchFamily="34" charset="0"/>
                <a:cs typeface="Arial" panose="020B0604020202020204" pitchFamily="34" charset="0"/>
              </a:rPr>
              <a:t>Literacy Framework</a:t>
            </a:r>
          </a:p>
          <a:p>
            <a:pPr>
              <a:lnSpc>
                <a:spcPct val="100000"/>
              </a:lnSpc>
              <a:spcBef>
                <a:spcPts val="600"/>
              </a:spcBef>
              <a:spcAft>
                <a:spcPts val="600"/>
              </a:spcAft>
              <a:buClr>
                <a:srgbClr val="00B0F0"/>
              </a:buClr>
            </a:pPr>
            <a:r>
              <a:rPr lang="en-CA" sz="1900" dirty="0">
                <a:latin typeface="Arial" panose="020B0604020202020204" pitchFamily="34" charset="0"/>
                <a:cs typeface="Arial" panose="020B0604020202020204" pitchFamily="34" charset="0"/>
              </a:rPr>
              <a:t>Structured literacy lessons</a:t>
            </a:r>
          </a:p>
          <a:p>
            <a:pPr>
              <a:lnSpc>
                <a:spcPct val="100000"/>
              </a:lnSpc>
              <a:spcBef>
                <a:spcPts val="600"/>
              </a:spcBef>
              <a:spcAft>
                <a:spcPts val="600"/>
              </a:spcAft>
              <a:buClr>
                <a:srgbClr val="00B0F0"/>
              </a:buClr>
            </a:pPr>
            <a:r>
              <a:rPr lang="en-CA" sz="1900" dirty="0">
                <a:latin typeface="Arial" panose="020B0604020202020204" pitchFamily="34" charset="0"/>
                <a:cs typeface="Arial" panose="020B0604020202020204" pitchFamily="34" charset="0"/>
              </a:rPr>
              <a:t>Calibration document (CBE)</a:t>
            </a:r>
          </a:p>
        </p:txBody>
      </p:sp>
      <p:sp>
        <p:nvSpPr>
          <p:cNvPr id="8" name="Title 1">
            <a:extLst>
              <a:ext uri="{FF2B5EF4-FFF2-40B4-BE49-F238E27FC236}">
                <a16:creationId xmlns:a16="http://schemas.microsoft.com/office/drawing/2014/main" id="{3F75A27F-E998-769A-35F3-102C23864E2E}"/>
              </a:ext>
            </a:extLst>
          </p:cNvPr>
          <p:cNvSpPr>
            <a:spLocks noGrp="1"/>
          </p:cNvSpPr>
          <p:nvPr>
            <p:ph type="title"/>
          </p:nvPr>
        </p:nvSpPr>
        <p:spPr>
          <a:xfrm>
            <a:off x="2559551" y="517004"/>
            <a:ext cx="6577729" cy="708918"/>
          </a:xfrm>
        </p:spPr>
        <p:txBody>
          <a:bodyPr>
            <a:noAutofit/>
          </a:bodyPr>
          <a:lstStyle/>
          <a:p>
            <a:r>
              <a:rPr lang="en-CA" sz="2500" b="1" dirty="0">
                <a:solidFill>
                  <a:srgbClr val="00B0F0"/>
                </a:solidFill>
                <a:latin typeface="Arial"/>
                <a:cs typeface="Arial"/>
              </a:rPr>
              <a:t>School Development Plan – </a:t>
            </a:r>
            <a:br>
              <a:rPr lang="en-CA" sz="2500" b="1" dirty="0">
                <a:latin typeface="Arial"/>
                <a:cs typeface="Arial"/>
              </a:rPr>
            </a:br>
            <a:r>
              <a:rPr lang="en-CA" sz="2500" b="1" dirty="0">
                <a:solidFill>
                  <a:srgbClr val="00B0F0"/>
                </a:solidFill>
                <a:latin typeface="Arial"/>
                <a:cs typeface="Arial"/>
              </a:rPr>
              <a:t>Actions</a:t>
            </a:r>
            <a:endParaRPr lang="en-CA" sz="2500" b="1" dirty="0">
              <a:solidFill>
                <a:schemeClr val="bg1">
                  <a:lumMod val="50000"/>
                </a:schemeClr>
              </a:solidFill>
              <a:latin typeface="Arial"/>
              <a:cs typeface="Arial" panose="020B0604020202020204" pitchFamily="34" charset="0"/>
            </a:endParaRPr>
          </a:p>
        </p:txBody>
      </p:sp>
    </p:spTree>
    <p:extLst>
      <p:ext uri="{BB962C8B-B14F-4D97-AF65-F5344CB8AC3E}">
        <p14:creationId xmlns:p14="http://schemas.microsoft.com/office/powerpoint/2010/main" val="1426515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55619-C893-7ACE-C7A8-CB886A4E2745}"/>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DE08D2F-1185-9323-7FAF-2F06800B1FFE}"/>
              </a:ext>
            </a:extLst>
          </p:cNvPr>
          <p:cNvSpPr>
            <a:spLocks noGrp="1"/>
          </p:cNvSpPr>
          <p:nvPr>
            <p:ph idx="1"/>
          </p:nvPr>
        </p:nvSpPr>
        <p:spPr>
          <a:xfrm>
            <a:off x="2559551" y="1721223"/>
            <a:ext cx="5994140" cy="3164541"/>
          </a:xfrm>
        </p:spPr>
        <p:txBody>
          <a:bodyPr>
            <a:normAutofit/>
          </a:bodyPr>
          <a:lstStyle/>
          <a:p>
            <a:pPr marL="0" indent="0">
              <a:lnSpc>
                <a:spcPct val="100000"/>
              </a:lnSpc>
              <a:spcBef>
                <a:spcPts val="600"/>
              </a:spcBef>
              <a:spcAft>
                <a:spcPts val="600"/>
              </a:spcAft>
              <a:buClr>
                <a:srgbClr val="00B0F0"/>
              </a:buClr>
              <a:buNone/>
            </a:pPr>
            <a:r>
              <a:rPr lang="en-US" sz="2000" dirty="0">
                <a:latin typeface="Arial"/>
                <a:ea typeface="Calibri" panose="020F0502020204030204" pitchFamily="34" charset="0"/>
                <a:cs typeface="Arial"/>
              </a:rPr>
              <a:t>Students’ social and emotional learning will improve.</a:t>
            </a:r>
          </a:p>
          <a:p>
            <a:pPr marL="0" indent="0">
              <a:lnSpc>
                <a:spcPct val="100000"/>
              </a:lnSpc>
              <a:spcBef>
                <a:spcPts val="600"/>
              </a:spcBef>
              <a:spcAft>
                <a:spcPts val="600"/>
              </a:spcAft>
              <a:buClr>
                <a:srgbClr val="00B0F0"/>
              </a:buClr>
              <a:buNone/>
            </a:pPr>
            <a:endParaRPr lang="en-US" sz="2000" dirty="0">
              <a:latin typeface="Arial"/>
              <a:ea typeface="Calibri" panose="020F0502020204030204" pitchFamily="34" charset="0"/>
              <a:cs typeface="Arial"/>
            </a:endParaRPr>
          </a:p>
          <a:p>
            <a:pPr marL="0" indent="0">
              <a:lnSpc>
                <a:spcPct val="100000"/>
              </a:lnSpc>
              <a:spcBef>
                <a:spcPts val="600"/>
              </a:spcBef>
              <a:spcAft>
                <a:spcPts val="600"/>
              </a:spcAft>
              <a:buClr>
                <a:srgbClr val="00B0F0"/>
              </a:buClr>
              <a:buNone/>
            </a:pPr>
            <a:r>
              <a:rPr lang="en-US" sz="2000" dirty="0">
                <a:latin typeface="Arial"/>
                <a:ea typeface="Calibri" panose="020F0502020204030204" pitchFamily="34" charset="0"/>
                <a:cs typeface="Arial"/>
              </a:rPr>
              <a:t>Outcome</a:t>
            </a:r>
          </a:p>
          <a:p>
            <a:pPr marL="283845" indent="-283845">
              <a:lnSpc>
                <a:spcPct val="100000"/>
              </a:lnSpc>
              <a:spcBef>
                <a:spcPts val="600"/>
              </a:spcBef>
              <a:spcAft>
                <a:spcPts val="600"/>
              </a:spcAft>
              <a:buClr>
                <a:srgbClr val="00B0F0"/>
              </a:buClr>
              <a:buFont typeface="Wingdings" panose="05000000000000000000" pitchFamily="2" charset="2"/>
              <a:buChar char="§"/>
            </a:pPr>
            <a:r>
              <a:rPr lang="en-CA" sz="2000" dirty="0">
                <a:latin typeface="Arial"/>
                <a:cs typeface="Arial"/>
              </a:rPr>
              <a:t>Students will develop social and emotional skills through strengthening social awareness and relationship skills.</a:t>
            </a:r>
            <a:endParaRPr lang="en-CA" sz="2000" dirty="0">
              <a:latin typeface="Arial" panose="020B0604020202020204" pitchFamily="34" charset="0"/>
              <a:cs typeface="Arial" panose="020B0604020202020204" pitchFamily="34" charset="0"/>
            </a:endParaRPr>
          </a:p>
          <a:p>
            <a:pPr marL="283845" indent="-283845">
              <a:lnSpc>
                <a:spcPct val="100000"/>
              </a:lnSpc>
              <a:spcBef>
                <a:spcPts val="600"/>
              </a:spcBef>
              <a:spcAft>
                <a:spcPts val="600"/>
              </a:spcAft>
              <a:buClr>
                <a:srgbClr val="00B0F0"/>
              </a:buClr>
              <a:buFont typeface="Wingdings" panose="05000000000000000000" pitchFamily="2" charset="2"/>
              <a:buChar char="§"/>
            </a:pPr>
            <a:endParaRPr lang="en-CA" sz="2000" dirty="0">
              <a:latin typeface="Arial"/>
              <a:cs typeface="Arial"/>
            </a:endParaRPr>
          </a:p>
          <a:p>
            <a:pPr marL="283845" indent="-283845">
              <a:lnSpc>
                <a:spcPct val="100000"/>
              </a:lnSpc>
              <a:spcBef>
                <a:spcPts val="600"/>
              </a:spcBef>
              <a:spcAft>
                <a:spcPts val="600"/>
              </a:spcAft>
              <a:buClr>
                <a:srgbClr val="00B0F0"/>
              </a:buClr>
              <a:buFont typeface="Wingdings" panose="05000000000000000000" pitchFamily="2" charset="2"/>
              <a:buChar char="§"/>
            </a:pPr>
            <a:endParaRPr lang="en-US" sz="2000" dirty="0">
              <a:latin typeface="Arial"/>
              <a:ea typeface="Calibri" panose="020F0502020204030204" pitchFamily="34" charset="0"/>
              <a:cs typeface="Arial"/>
            </a:endParaRPr>
          </a:p>
          <a:p>
            <a:pPr marL="283845" indent="-283845">
              <a:lnSpc>
                <a:spcPct val="100000"/>
              </a:lnSpc>
              <a:spcBef>
                <a:spcPts val="600"/>
              </a:spcBef>
              <a:spcAft>
                <a:spcPts val="600"/>
              </a:spcAft>
              <a:buClr>
                <a:srgbClr val="00B0F0"/>
              </a:buClr>
              <a:buFont typeface="Wingdings" panose="05000000000000000000" pitchFamily="2" charset="2"/>
              <a:buChar char="§"/>
            </a:pPr>
            <a:endParaRPr lang="en-CA" sz="1900" dirty="0">
              <a:solidFill>
                <a:schemeClr val="bg1">
                  <a:lumMod val="50000"/>
                </a:schemeClr>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2533186E-C897-4EB4-06CB-7131A780AF7C}"/>
              </a:ext>
            </a:extLst>
          </p:cNvPr>
          <p:cNvSpPr>
            <a:spLocks noGrp="1"/>
          </p:cNvSpPr>
          <p:nvPr>
            <p:ph type="title"/>
          </p:nvPr>
        </p:nvSpPr>
        <p:spPr>
          <a:xfrm>
            <a:off x="2559551" y="517004"/>
            <a:ext cx="6469899" cy="762833"/>
          </a:xfrm>
        </p:spPr>
        <p:txBody>
          <a:bodyPr>
            <a:noAutofit/>
          </a:bodyPr>
          <a:lstStyle/>
          <a:p>
            <a:r>
              <a:rPr lang="en-CA" sz="2500" b="1">
                <a:solidFill>
                  <a:srgbClr val="00B0F0"/>
                </a:solidFill>
                <a:latin typeface="Arial"/>
                <a:cs typeface="Arial"/>
              </a:rPr>
              <a:t>School Development Plan – STUDENT WELL-BEING</a:t>
            </a:r>
            <a:r>
              <a:rPr lang="en-CA" sz="2500" b="1" dirty="0">
                <a:solidFill>
                  <a:srgbClr val="00B0F0"/>
                </a:solidFill>
                <a:latin typeface="Arial"/>
                <a:cs typeface="Arial"/>
              </a:rPr>
              <a:t> Goal</a:t>
            </a:r>
            <a:endParaRPr lang="en-CA" sz="2500" b="1" dirty="0">
              <a:solidFill>
                <a:schemeClr val="bg1">
                  <a:lumMod val="50000"/>
                </a:schemeClr>
              </a:solidFill>
              <a:latin typeface="Arial"/>
              <a:cs typeface="Arial" panose="020B0604020202020204" pitchFamily="34" charset="0"/>
            </a:endParaRPr>
          </a:p>
        </p:txBody>
      </p:sp>
    </p:spTree>
    <p:extLst>
      <p:ext uri="{BB962C8B-B14F-4D97-AF65-F5344CB8AC3E}">
        <p14:creationId xmlns:p14="http://schemas.microsoft.com/office/powerpoint/2010/main" val="1898573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D3B52-0C1B-F84D-9300-F1C088B46F7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71867FA-C8DE-AAC3-6CE6-E0F99D064148}"/>
              </a:ext>
            </a:extLst>
          </p:cNvPr>
          <p:cNvSpPr>
            <a:spLocks noGrp="1"/>
          </p:cNvSpPr>
          <p:nvPr>
            <p:ph type="title"/>
          </p:nvPr>
        </p:nvSpPr>
        <p:spPr>
          <a:xfrm>
            <a:off x="2559551" y="517004"/>
            <a:ext cx="6577729" cy="708918"/>
          </a:xfrm>
        </p:spPr>
        <p:txBody>
          <a:bodyPr>
            <a:noAutofit/>
          </a:bodyPr>
          <a:lstStyle/>
          <a:p>
            <a:r>
              <a:rPr lang="en-CA" sz="2500" b="1">
                <a:solidFill>
                  <a:srgbClr val="00B0F0"/>
                </a:solidFill>
                <a:latin typeface="Arial"/>
                <a:cs typeface="Arial"/>
              </a:rPr>
              <a:t>Student Well-Being - Outcome Measures</a:t>
            </a:r>
            <a:endParaRPr lang="en-CA" sz="2500" b="1">
              <a:solidFill>
                <a:srgbClr val="00B0F0"/>
              </a:solidFill>
              <a:latin typeface="Arial"/>
              <a:cs typeface="Arial" panose="020B0604020202020204" pitchFamily="34" charset="0"/>
            </a:endParaRPr>
          </a:p>
        </p:txBody>
      </p:sp>
      <p:sp>
        <p:nvSpPr>
          <p:cNvPr id="6" name="Content Placeholder 4">
            <a:extLst>
              <a:ext uri="{FF2B5EF4-FFF2-40B4-BE49-F238E27FC236}">
                <a16:creationId xmlns:a16="http://schemas.microsoft.com/office/drawing/2014/main" id="{712F700E-BCA0-2A91-FA7C-117FA112C242}"/>
              </a:ext>
            </a:extLst>
          </p:cNvPr>
          <p:cNvSpPr>
            <a:spLocks noGrp="1"/>
          </p:cNvSpPr>
          <p:nvPr>
            <p:ph idx="1"/>
          </p:nvPr>
        </p:nvSpPr>
        <p:spPr>
          <a:xfrm>
            <a:off x="2742862" y="1128157"/>
            <a:ext cx="5982565" cy="3181189"/>
          </a:xfrm>
        </p:spPr>
        <p:txBody>
          <a:bodyPr>
            <a:normAutofit lnSpcReduction="10000"/>
          </a:bodyPr>
          <a:lstStyle/>
          <a:p>
            <a:pPr marL="341630" indent="-342900">
              <a:buClr>
                <a:srgbClr val="00B0F0"/>
              </a:buClr>
              <a:buFont typeface="Wingdings" panose="05000000000000000000" pitchFamily="2" charset="2"/>
              <a:buChar char="§"/>
            </a:pPr>
            <a:r>
              <a:rPr lang="en-CA" sz="2000" dirty="0">
                <a:latin typeface="Arial"/>
                <a:cs typeface="Arial"/>
              </a:rPr>
              <a:t>Students know what strategies to use if a relationship is no longer positive (CBE Student Survey and Gator Gallery Student Advisory)</a:t>
            </a:r>
          </a:p>
          <a:p>
            <a:pPr marL="341630" indent="-342900">
              <a:buClr>
                <a:srgbClr val="00B0F0"/>
              </a:buClr>
              <a:buFont typeface="Wingdings" panose="05000000000000000000" pitchFamily="2" charset="2"/>
              <a:buChar char="§"/>
            </a:pPr>
            <a:r>
              <a:rPr lang="en-CA" sz="2000" dirty="0">
                <a:latin typeface="Arial"/>
                <a:cs typeface="Arial"/>
              </a:rPr>
              <a:t>Students say they care about each other (Assurance Survey and Gator Galley Student Advisory)</a:t>
            </a:r>
          </a:p>
          <a:p>
            <a:pPr marL="341630" indent="-342900">
              <a:buClr>
                <a:srgbClr val="00B0F0"/>
              </a:buClr>
              <a:buFont typeface="Wingdings" panose="05000000000000000000" pitchFamily="2" charset="2"/>
              <a:buChar char="§"/>
            </a:pPr>
            <a:r>
              <a:rPr lang="en-CA" sz="2000" dirty="0">
                <a:latin typeface="Arial"/>
                <a:cs typeface="Arial"/>
              </a:rPr>
              <a:t>Students say making friends is easy (</a:t>
            </a:r>
            <a:r>
              <a:rPr lang="en-CA" sz="2000" dirty="0" err="1">
                <a:latin typeface="Arial"/>
                <a:cs typeface="Arial"/>
              </a:rPr>
              <a:t>OurSchool</a:t>
            </a:r>
            <a:r>
              <a:rPr lang="en-CA" sz="2000" dirty="0">
                <a:latin typeface="Arial"/>
                <a:cs typeface="Arial"/>
              </a:rPr>
              <a:t> Survey and Gator Gallery Student Advisory)</a:t>
            </a:r>
          </a:p>
          <a:p>
            <a:pPr marL="341630" indent="-342900">
              <a:buClr>
                <a:srgbClr val="00B0F0"/>
              </a:buClr>
              <a:buFont typeface="Wingdings" panose="05000000000000000000" pitchFamily="2" charset="2"/>
              <a:buChar char="§"/>
            </a:pPr>
            <a:r>
              <a:rPr lang="en-CA" sz="2000" dirty="0">
                <a:latin typeface="Arial"/>
                <a:cs typeface="Arial"/>
              </a:rPr>
              <a:t>Teacher/administrator observations of positive relationships among students (school-based teacher perception survey)</a:t>
            </a:r>
          </a:p>
          <a:p>
            <a:pPr marL="342900" indent="-342900">
              <a:spcAft>
                <a:spcPts val="600"/>
              </a:spcAft>
              <a:buClr>
                <a:srgbClr val="00B0F0"/>
              </a:buClr>
              <a:buFont typeface="Wingdings" panose="05000000000000000000" pitchFamily="2" charset="2"/>
              <a:buChar char="§"/>
            </a:pPr>
            <a:endParaRPr lang="en-CA" sz="19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53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FA361-8601-E4A8-FCF7-C744037C62C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E3635C1-4FB1-CAA6-0913-7B71DD8BE495}"/>
              </a:ext>
            </a:extLst>
          </p:cNvPr>
          <p:cNvSpPr>
            <a:spLocks noGrp="1"/>
          </p:cNvSpPr>
          <p:nvPr>
            <p:ph type="title"/>
          </p:nvPr>
        </p:nvSpPr>
        <p:spPr>
          <a:xfrm>
            <a:off x="2559550" y="517004"/>
            <a:ext cx="6586883" cy="708918"/>
          </a:xfrm>
        </p:spPr>
        <p:txBody>
          <a:bodyPr>
            <a:noAutofit/>
          </a:bodyPr>
          <a:lstStyle/>
          <a:p>
            <a:r>
              <a:rPr lang="en-CA" sz="2500" b="1">
                <a:solidFill>
                  <a:srgbClr val="00B0F0"/>
                </a:solidFill>
                <a:latin typeface="Arial"/>
                <a:cs typeface="Arial"/>
              </a:rPr>
              <a:t>Student Well-Being Goal- </a:t>
            </a:r>
            <a:br>
              <a:rPr lang="en-CA" sz="2500" b="1" dirty="0">
                <a:latin typeface="Arial" panose="020B0604020202020204" pitchFamily="34" charset="0"/>
                <a:cs typeface="Arial" panose="020B0604020202020204" pitchFamily="34" charset="0"/>
              </a:rPr>
            </a:br>
            <a:r>
              <a:rPr lang="en-CA" sz="2500" b="1" dirty="0">
                <a:solidFill>
                  <a:srgbClr val="00B0F0"/>
                </a:solidFill>
                <a:latin typeface="Arial"/>
                <a:cs typeface="Arial"/>
              </a:rPr>
              <a:t>Data for Monitoring Progress</a:t>
            </a:r>
          </a:p>
        </p:txBody>
      </p:sp>
      <p:sp>
        <p:nvSpPr>
          <p:cNvPr id="6" name="Content Placeholder 4">
            <a:extLst>
              <a:ext uri="{FF2B5EF4-FFF2-40B4-BE49-F238E27FC236}">
                <a16:creationId xmlns:a16="http://schemas.microsoft.com/office/drawing/2014/main" id="{5D5767DF-7D40-4160-78AE-5B50D369A2D1}"/>
              </a:ext>
            </a:extLst>
          </p:cNvPr>
          <p:cNvSpPr>
            <a:spLocks noGrp="1"/>
          </p:cNvSpPr>
          <p:nvPr>
            <p:ph idx="1"/>
          </p:nvPr>
        </p:nvSpPr>
        <p:spPr>
          <a:xfrm>
            <a:off x="2559551" y="1721223"/>
            <a:ext cx="5982565" cy="3181189"/>
          </a:xfrm>
        </p:spPr>
        <p:txBody>
          <a:bodyPr>
            <a:normAutofit/>
          </a:bodyPr>
          <a:lstStyle/>
          <a:p>
            <a:pPr marL="341630" indent="-342900">
              <a:buClr>
                <a:srgbClr val="00B0F0"/>
              </a:buClr>
              <a:buFont typeface="Wingdings" panose="05000000000000000000" pitchFamily="2" charset="2"/>
              <a:buChar char="§"/>
            </a:pPr>
            <a:r>
              <a:rPr lang="en-CA" sz="2000" dirty="0">
                <a:latin typeface="Arial"/>
                <a:cs typeface="Arial"/>
              </a:rPr>
              <a:t>CBE Student Survey</a:t>
            </a:r>
          </a:p>
          <a:p>
            <a:pPr marL="341630" indent="-342900">
              <a:buClr>
                <a:srgbClr val="00B0F0"/>
              </a:buClr>
              <a:buFont typeface="Wingdings" panose="05000000000000000000" pitchFamily="2" charset="2"/>
              <a:buChar char="§"/>
            </a:pPr>
            <a:r>
              <a:rPr lang="en-CA" sz="2000" dirty="0">
                <a:latin typeface="Arial"/>
                <a:cs typeface="Arial"/>
              </a:rPr>
              <a:t>Alberta Education Assurance Measures (AEAM)</a:t>
            </a:r>
          </a:p>
          <a:p>
            <a:pPr marL="341630" indent="-342900">
              <a:buClr>
                <a:srgbClr val="00B0F0"/>
              </a:buClr>
              <a:buFont typeface="Wingdings" panose="05000000000000000000" pitchFamily="2" charset="2"/>
              <a:buChar char="§"/>
            </a:pPr>
            <a:r>
              <a:rPr lang="en-CA" sz="2000" dirty="0" err="1">
                <a:latin typeface="Arial"/>
                <a:cs typeface="Arial"/>
              </a:rPr>
              <a:t>OurSchool</a:t>
            </a:r>
            <a:r>
              <a:rPr lang="en-CA" sz="2000" dirty="0">
                <a:latin typeface="Arial"/>
                <a:cs typeface="Arial"/>
              </a:rPr>
              <a:t> Survey</a:t>
            </a:r>
          </a:p>
          <a:p>
            <a:pPr marL="341630" indent="-342900">
              <a:buClr>
                <a:srgbClr val="00B0F0"/>
              </a:buClr>
              <a:buFont typeface="Wingdings" panose="05000000000000000000" pitchFamily="2" charset="2"/>
              <a:buChar char="§"/>
            </a:pPr>
            <a:r>
              <a:rPr lang="en-CA" sz="2000" dirty="0">
                <a:latin typeface="Arial"/>
                <a:cs typeface="Arial"/>
              </a:rPr>
              <a:t>Teacher Perception Survey</a:t>
            </a:r>
          </a:p>
          <a:p>
            <a:pPr marL="341630" indent="-342900">
              <a:buClr>
                <a:srgbClr val="00B0F0"/>
              </a:buClr>
              <a:buFont typeface="Wingdings" panose="05000000000000000000" pitchFamily="2" charset="2"/>
              <a:buChar char="§"/>
            </a:pPr>
            <a:r>
              <a:rPr lang="en-CA" sz="2000" dirty="0">
                <a:latin typeface="Arial"/>
                <a:cs typeface="Arial"/>
              </a:rPr>
              <a:t>Gator Gallery Student Advisory</a:t>
            </a:r>
          </a:p>
          <a:p>
            <a:pPr marL="342900" indent="-342900">
              <a:spcAft>
                <a:spcPts val="600"/>
              </a:spcAft>
              <a:buClr>
                <a:srgbClr val="00B0F0"/>
              </a:buClr>
              <a:buFont typeface="Wingdings" panose="05000000000000000000" pitchFamily="2" charset="2"/>
              <a:buChar char="§"/>
            </a:pPr>
            <a:endParaRPr lang="en-CA" sz="19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3509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3789D-339B-75FE-F489-A1DD7D82EAC6}"/>
              </a:ext>
            </a:extLst>
          </p:cNvPr>
          <p:cNvSpPr>
            <a:spLocks noGrp="1"/>
          </p:cNvSpPr>
          <p:nvPr>
            <p:ph type="title"/>
          </p:nvPr>
        </p:nvSpPr>
        <p:spPr/>
        <p:txBody>
          <a:bodyPr/>
          <a:lstStyle/>
          <a:p>
            <a:r>
              <a:rPr lang="en-CA" b="1">
                <a:solidFill>
                  <a:srgbClr val="00B0F0"/>
                </a:solidFill>
                <a:latin typeface="Arial"/>
                <a:cs typeface="Arial"/>
              </a:rPr>
              <a:t>Student Well-Being Goal – Actions</a:t>
            </a:r>
            <a:endParaRPr lang="en-US">
              <a:solidFill>
                <a:srgbClr val="00B0F0"/>
              </a:solidFill>
              <a:latin typeface="Arial"/>
              <a:cs typeface="Arial"/>
            </a:endParaRPr>
          </a:p>
        </p:txBody>
      </p:sp>
      <p:sp>
        <p:nvSpPr>
          <p:cNvPr id="3" name="Content Placeholder 2">
            <a:extLst>
              <a:ext uri="{FF2B5EF4-FFF2-40B4-BE49-F238E27FC236}">
                <a16:creationId xmlns:a16="http://schemas.microsoft.com/office/drawing/2014/main" id="{FE1C6DE0-25F5-8F1A-C711-67EC06A57F56}"/>
              </a:ext>
            </a:extLst>
          </p:cNvPr>
          <p:cNvSpPr>
            <a:spLocks noGrp="1"/>
          </p:cNvSpPr>
          <p:nvPr>
            <p:ph idx="1"/>
          </p:nvPr>
        </p:nvSpPr>
        <p:spPr>
          <a:xfrm>
            <a:off x="2437578" y="647543"/>
            <a:ext cx="6569849" cy="3834332"/>
          </a:xfrm>
        </p:spPr>
        <p:txBody>
          <a:bodyPr>
            <a:normAutofit/>
          </a:bodyPr>
          <a:lstStyle/>
          <a:p>
            <a:pPr marL="0" indent="0">
              <a:buNone/>
            </a:pPr>
            <a:endParaRPr lang="en-US" i="1" dirty="0">
              <a:highlight>
                <a:srgbClr val="FFFF00"/>
              </a:highlight>
              <a:ea typeface="Calibri"/>
              <a:cs typeface="Calibri"/>
            </a:endParaRPr>
          </a:p>
          <a:p>
            <a:pPr fontAlgn="base"/>
            <a:r>
              <a:rPr lang="en-US" dirty="0"/>
              <a:t>SEL learning tasks – journals, self-assessment, feedback​</a:t>
            </a:r>
          </a:p>
          <a:p>
            <a:pPr fontAlgn="base"/>
            <a:r>
              <a:rPr lang="en-US" dirty="0"/>
              <a:t>Teacher Professional Learning – SEL​</a:t>
            </a:r>
          </a:p>
          <a:p>
            <a:pPr fontAlgn="base"/>
            <a:r>
              <a:rPr lang="en-US" dirty="0"/>
              <a:t>Skit performances during assemblies​</a:t>
            </a:r>
          </a:p>
          <a:p>
            <a:pPr fontAlgn="base"/>
            <a:r>
              <a:rPr lang="en-US" dirty="0"/>
              <a:t>Messages home to parents​</a:t>
            </a:r>
          </a:p>
          <a:p>
            <a:pPr fontAlgn="base"/>
            <a:r>
              <a:rPr lang="en-US" dirty="0"/>
              <a:t>Restorative practices and sharing circles to manage conflict resolution​</a:t>
            </a:r>
          </a:p>
          <a:p>
            <a:pPr fontAlgn="base"/>
            <a:r>
              <a:rPr lang="en-US" dirty="0"/>
              <a:t>Common language used across school</a:t>
            </a:r>
          </a:p>
          <a:p>
            <a:endParaRPr lang="en-US" dirty="0"/>
          </a:p>
        </p:txBody>
      </p:sp>
    </p:spTree>
    <p:extLst>
      <p:ext uri="{BB962C8B-B14F-4D97-AF65-F5344CB8AC3E}">
        <p14:creationId xmlns:p14="http://schemas.microsoft.com/office/powerpoint/2010/main" val="2254825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80641" y="204395"/>
            <a:ext cx="6564966" cy="1133621"/>
          </a:xfrm>
        </p:spPr>
        <p:txBody>
          <a:bodyPr>
            <a:normAutofit fontScale="90000"/>
          </a:bodyPr>
          <a:lstStyle/>
          <a:p>
            <a:pPr defTabSz="457200">
              <a:lnSpc>
                <a:spcPct val="100000"/>
              </a:lnSpc>
              <a:spcBef>
                <a:spcPts val="0"/>
              </a:spcBef>
            </a:pPr>
            <a:br>
              <a:rPr lang="en-US" b="1" dirty="0">
                <a:latin typeface="Arial" panose="020B0604020202020204" pitchFamily="34" charset="0"/>
                <a:ea typeface="+mn-ea"/>
                <a:cs typeface="Arial" panose="020B0604020202020204" pitchFamily="34" charset="0"/>
              </a:rPr>
            </a:br>
            <a:r>
              <a:rPr lang="en-US" b="1" dirty="0">
                <a:solidFill>
                  <a:srgbClr val="00B0F0"/>
                </a:solidFill>
                <a:latin typeface="Arial"/>
                <a:ea typeface="+mn-ea"/>
                <a:cs typeface="Arial"/>
              </a:rPr>
              <a:t>2026 School Planning</a:t>
            </a:r>
            <a:br>
              <a:rPr lang="en-US" b="1" dirty="0">
                <a:latin typeface="Arial" panose="020B0604020202020204" pitchFamily="34" charset="0"/>
                <a:ea typeface="+mn-ea"/>
                <a:cs typeface="Arial" panose="020B0604020202020204" pitchFamily="34" charset="0"/>
              </a:rPr>
            </a:br>
            <a:endParaRPr lang="en-US"/>
          </a:p>
        </p:txBody>
      </p:sp>
      <p:sp>
        <p:nvSpPr>
          <p:cNvPr id="5" name="Content Placeholder 4"/>
          <p:cNvSpPr>
            <a:spLocks noGrp="1"/>
          </p:cNvSpPr>
          <p:nvPr>
            <p:ph idx="1"/>
          </p:nvPr>
        </p:nvSpPr>
        <p:spPr>
          <a:xfrm>
            <a:off x="2580641" y="1541417"/>
            <a:ext cx="5961475" cy="3834332"/>
          </a:xfrm>
        </p:spPr>
        <p:txBody>
          <a:bodyPr/>
          <a:lstStyle/>
          <a:p>
            <a:pPr marL="284400" lvl="0" indent="-284400" defTabSz="457200">
              <a:lnSpc>
                <a:spcPct val="100000"/>
              </a:lnSpc>
              <a:spcBef>
                <a:spcPts val="600"/>
              </a:spcBef>
              <a:spcAft>
                <a:spcPts val="600"/>
              </a:spcAft>
              <a:buClr>
                <a:srgbClr val="00B0F0"/>
              </a:buClr>
              <a:buFont typeface="Wingdings" panose="05000000000000000000" pitchFamily="2" charset="2"/>
              <a:buChar char="§"/>
            </a:pPr>
            <a:r>
              <a:rPr lang="en-CA" sz="2000" b="1" dirty="0">
                <a:solidFill>
                  <a:prstClr val="white">
                    <a:lumMod val="50000"/>
                  </a:prstClr>
                </a:solidFill>
                <a:latin typeface="Arial" panose="020B0604020202020204" pitchFamily="34" charset="0"/>
                <a:cs typeface="Arial" panose="020B0604020202020204" pitchFamily="34" charset="0"/>
              </a:rPr>
              <a:t>Welcome</a:t>
            </a:r>
          </a:p>
          <a:p>
            <a:pPr marL="284400" lvl="0" indent="-284400" defTabSz="457200">
              <a:lnSpc>
                <a:spcPct val="100000"/>
              </a:lnSpc>
              <a:spcBef>
                <a:spcPts val="600"/>
              </a:spcBef>
              <a:spcAft>
                <a:spcPts val="600"/>
              </a:spcAft>
              <a:buClr>
                <a:srgbClr val="00B0F0"/>
              </a:buClr>
              <a:buFont typeface="Wingdings" panose="05000000000000000000" pitchFamily="2" charset="2"/>
              <a:buChar char="§"/>
            </a:pPr>
            <a:r>
              <a:rPr lang="en-CA" sz="2000" b="1" dirty="0">
                <a:solidFill>
                  <a:prstClr val="white">
                    <a:lumMod val="50000"/>
                  </a:prstClr>
                </a:solidFill>
                <a:latin typeface="Arial" panose="020B0604020202020204" pitchFamily="34" charset="0"/>
                <a:cs typeface="Arial" panose="020B0604020202020204" pitchFamily="34" charset="0"/>
              </a:rPr>
              <a:t>Agenda</a:t>
            </a:r>
          </a:p>
          <a:p>
            <a:pPr marL="741600" lvl="2" indent="-284400" defTabSz="457200">
              <a:lnSpc>
                <a:spcPct val="100000"/>
              </a:lnSpc>
              <a:spcBef>
                <a:spcPts val="600"/>
              </a:spcBef>
              <a:spcAft>
                <a:spcPts val="600"/>
              </a:spcAft>
              <a:buClr>
                <a:schemeClr val="bg2">
                  <a:lumMod val="50000"/>
                </a:schemeClr>
              </a:buClr>
              <a:buFont typeface="Wingdings" panose="05000000000000000000" pitchFamily="2" charset="2"/>
              <a:buChar char="§"/>
            </a:pPr>
            <a:r>
              <a:rPr lang="en-CA" sz="2000" b="1" dirty="0">
                <a:solidFill>
                  <a:prstClr val="white">
                    <a:lumMod val="50000"/>
                  </a:prstClr>
                </a:solidFill>
                <a:latin typeface="Arial" panose="020B0604020202020204" pitchFamily="34" charset="0"/>
                <a:cs typeface="Arial" panose="020B0604020202020204" pitchFamily="34" charset="0"/>
              </a:rPr>
              <a:t>Presentation</a:t>
            </a:r>
          </a:p>
          <a:p>
            <a:pPr marL="741600" lvl="2" indent="-284400" defTabSz="457200">
              <a:lnSpc>
                <a:spcPct val="100000"/>
              </a:lnSpc>
              <a:spcBef>
                <a:spcPts val="600"/>
              </a:spcBef>
              <a:spcAft>
                <a:spcPts val="600"/>
              </a:spcAft>
              <a:buClr>
                <a:schemeClr val="bg2">
                  <a:lumMod val="50000"/>
                </a:schemeClr>
              </a:buClr>
              <a:buFont typeface="Wingdings" panose="05000000000000000000" pitchFamily="2" charset="2"/>
              <a:buChar char="§"/>
            </a:pPr>
            <a:r>
              <a:rPr lang="en-CA" sz="2000" b="1" dirty="0">
                <a:solidFill>
                  <a:prstClr val="white">
                    <a:lumMod val="50000"/>
                  </a:prstClr>
                </a:solidFill>
                <a:latin typeface="Arial" panose="020B0604020202020204" pitchFamily="34" charset="0"/>
                <a:cs typeface="Arial" panose="020B0604020202020204" pitchFamily="34" charset="0"/>
              </a:rPr>
              <a:t>Q &amp; A</a:t>
            </a:r>
          </a:p>
          <a:p>
            <a:pPr marL="741600" lvl="2" indent="-284400" defTabSz="457200">
              <a:lnSpc>
                <a:spcPct val="100000"/>
              </a:lnSpc>
              <a:spcBef>
                <a:spcPts val="600"/>
              </a:spcBef>
              <a:spcAft>
                <a:spcPts val="600"/>
              </a:spcAft>
              <a:buClr>
                <a:schemeClr val="bg2">
                  <a:lumMod val="50000"/>
                </a:schemeClr>
              </a:buClr>
              <a:buFont typeface="Wingdings" panose="05000000000000000000" pitchFamily="2" charset="2"/>
              <a:buChar char="§"/>
            </a:pPr>
            <a:r>
              <a:rPr lang="en-CA" sz="2000" b="1" dirty="0">
                <a:solidFill>
                  <a:prstClr val="white">
                    <a:lumMod val="50000"/>
                  </a:prstClr>
                </a:solidFill>
                <a:latin typeface="Arial" panose="020B0604020202020204" pitchFamily="34" charset="0"/>
                <a:cs typeface="Arial" panose="020B0604020202020204" pitchFamily="34" charset="0"/>
              </a:rPr>
              <a:t>Gather feedback</a:t>
            </a:r>
          </a:p>
          <a:p>
            <a:pPr marL="741600" lvl="2" indent="-284400" defTabSz="457200">
              <a:lnSpc>
                <a:spcPct val="100000"/>
              </a:lnSpc>
              <a:spcBef>
                <a:spcPts val="600"/>
              </a:spcBef>
              <a:spcAft>
                <a:spcPts val="600"/>
              </a:spcAft>
              <a:buClr>
                <a:schemeClr val="bg2">
                  <a:lumMod val="50000"/>
                </a:schemeClr>
              </a:buClr>
              <a:buFont typeface="Wingdings" panose="05000000000000000000" pitchFamily="2" charset="2"/>
              <a:buChar char="§"/>
            </a:pPr>
            <a:r>
              <a:rPr lang="en-CA" sz="2000" b="1" dirty="0">
                <a:solidFill>
                  <a:prstClr val="white">
                    <a:lumMod val="50000"/>
                  </a:prstClr>
                </a:solidFill>
                <a:latin typeface="Arial" panose="020B0604020202020204" pitchFamily="34" charset="0"/>
                <a:cs typeface="Arial" panose="020B0604020202020204" pitchFamily="34" charset="0"/>
              </a:rPr>
              <a:t>Meeting evaluation</a:t>
            </a:r>
          </a:p>
          <a:p>
            <a:endParaRPr lang="en-US" dirty="0"/>
          </a:p>
        </p:txBody>
      </p:sp>
    </p:spTree>
    <p:extLst>
      <p:ext uri="{BB962C8B-B14F-4D97-AF65-F5344CB8AC3E}">
        <p14:creationId xmlns:p14="http://schemas.microsoft.com/office/powerpoint/2010/main" val="271842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9CFD4-6E31-81CD-9348-FD7EC57BF66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AC1F064-E59A-FA4A-72FC-5E73F1F6F534}"/>
              </a:ext>
            </a:extLst>
          </p:cNvPr>
          <p:cNvSpPr>
            <a:spLocks noGrp="1"/>
          </p:cNvSpPr>
          <p:nvPr>
            <p:ph idx="1"/>
          </p:nvPr>
        </p:nvSpPr>
        <p:spPr>
          <a:xfrm>
            <a:off x="2559551" y="1496087"/>
            <a:ext cx="5994140" cy="3406325"/>
          </a:xfrm>
        </p:spPr>
        <p:txBody>
          <a:bodyPr>
            <a:normAutofit fontScale="92500" lnSpcReduction="20000"/>
          </a:bodyPr>
          <a:lstStyle/>
          <a:p>
            <a:pPr marL="0" indent="0">
              <a:lnSpc>
                <a:spcPct val="100000"/>
              </a:lnSpc>
              <a:spcBef>
                <a:spcPts val="600"/>
              </a:spcBef>
              <a:spcAft>
                <a:spcPts val="600"/>
              </a:spcAft>
              <a:buClr>
                <a:srgbClr val="00B0F0"/>
              </a:buClr>
              <a:buNone/>
            </a:pPr>
            <a:r>
              <a:rPr lang="en-CA" sz="2000" u="sng" dirty="0">
                <a:latin typeface="Arial"/>
                <a:cs typeface="Arial"/>
              </a:rPr>
              <a:t>Learning Excellence</a:t>
            </a:r>
          </a:p>
          <a:p>
            <a:pPr>
              <a:lnSpc>
                <a:spcPct val="100000"/>
              </a:lnSpc>
              <a:spcBef>
                <a:spcPts val="600"/>
              </a:spcBef>
              <a:spcAft>
                <a:spcPts val="600"/>
              </a:spcAft>
              <a:buClr>
                <a:srgbClr val="00B0F0"/>
              </a:buClr>
            </a:pPr>
            <a:r>
              <a:rPr lang="en-CA" sz="2000" dirty="0">
                <a:latin typeface="Arial"/>
                <a:cs typeface="Arial"/>
              </a:rPr>
              <a:t>Engage in school-wide learning related to empathy, perspective taking and recognition of social cues within classroom wellness lessons (example: social stories)</a:t>
            </a:r>
          </a:p>
          <a:p>
            <a:pPr>
              <a:lnSpc>
                <a:spcPct val="100000"/>
              </a:lnSpc>
              <a:spcBef>
                <a:spcPts val="600"/>
              </a:spcBef>
              <a:spcAft>
                <a:spcPts val="600"/>
              </a:spcAft>
              <a:buClr>
                <a:srgbClr val="00B0F0"/>
              </a:buClr>
            </a:pPr>
            <a:r>
              <a:rPr lang="en-CA" sz="2000" dirty="0">
                <a:latin typeface="Arial"/>
                <a:cs typeface="Arial"/>
              </a:rPr>
              <a:t>Classroom discussion where students share challenges and explore strategies resulting in positive relationships and inclusion</a:t>
            </a:r>
          </a:p>
          <a:p>
            <a:pPr>
              <a:lnSpc>
                <a:spcPct val="100000"/>
              </a:lnSpc>
              <a:spcBef>
                <a:spcPts val="600"/>
              </a:spcBef>
              <a:spcAft>
                <a:spcPts val="600"/>
              </a:spcAft>
              <a:buClr>
                <a:srgbClr val="00B0F0"/>
              </a:buClr>
            </a:pPr>
            <a:r>
              <a:rPr lang="en-CA" sz="2000" dirty="0">
                <a:latin typeface="Arial"/>
                <a:cs typeface="Arial"/>
              </a:rPr>
              <a:t>Continue to develop common language for emotional regulation and respectful communication (Zones of Regulation)</a:t>
            </a:r>
            <a:endParaRPr lang="en-CA" sz="19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6C79FE6C-F34B-5C34-4A61-B68DC810244F}"/>
              </a:ext>
            </a:extLst>
          </p:cNvPr>
          <p:cNvSpPr>
            <a:spLocks noGrp="1"/>
          </p:cNvSpPr>
          <p:nvPr>
            <p:ph type="title"/>
          </p:nvPr>
        </p:nvSpPr>
        <p:spPr>
          <a:xfrm>
            <a:off x="2559551" y="517004"/>
            <a:ext cx="6577729" cy="708918"/>
          </a:xfrm>
        </p:spPr>
        <p:txBody>
          <a:bodyPr>
            <a:noAutofit/>
          </a:bodyPr>
          <a:lstStyle/>
          <a:p>
            <a:r>
              <a:rPr lang="en-CA" sz="2500" b="1" dirty="0">
                <a:solidFill>
                  <a:srgbClr val="00B0F0"/>
                </a:solidFill>
                <a:latin typeface="Arial"/>
                <a:cs typeface="Arial"/>
              </a:rPr>
              <a:t>School Development Plan – </a:t>
            </a:r>
            <a:br>
              <a:rPr lang="en-CA" sz="2500" b="1" dirty="0">
                <a:latin typeface="Arial"/>
                <a:cs typeface="Arial"/>
              </a:rPr>
            </a:br>
            <a:r>
              <a:rPr lang="en-CA" sz="2500" b="1" dirty="0">
                <a:solidFill>
                  <a:srgbClr val="00B0F0"/>
                </a:solidFill>
                <a:latin typeface="Arial"/>
                <a:cs typeface="Arial"/>
              </a:rPr>
              <a:t>Actions</a:t>
            </a:r>
            <a:endParaRPr lang="en-CA" sz="2500" b="1" dirty="0">
              <a:solidFill>
                <a:schemeClr val="bg1">
                  <a:lumMod val="50000"/>
                </a:schemeClr>
              </a:solidFill>
              <a:latin typeface="Arial"/>
              <a:cs typeface="Arial" panose="020B0604020202020204" pitchFamily="34" charset="0"/>
            </a:endParaRPr>
          </a:p>
        </p:txBody>
      </p:sp>
    </p:spTree>
    <p:extLst>
      <p:ext uri="{BB962C8B-B14F-4D97-AF65-F5344CB8AC3E}">
        <p14:creationId xmlns:p14="http://schemas.microsoft.com/office/powerpoint/2010/main" val="1081512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B1B80-E44B-E79C-C0D0-9985AD91EDAB}"/>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93340A6-B5F7-6AA3-77DF-89AB868F2882}"/>
              </a:ext>
            </a:extLst>
          </p:cNvPr>
          <p:cNvSpPr>
            <a:spLocks noGrp="1"/>
          </p:cNvSpPr>
          <p:nvPr>
            <p:ph idx="1"/>
          </p:nvPr>
        </p:nvSpPr>
        <p:spPr>
          <a:xfrm>
            <a:off x="2559551" y="1496087"/>
            <a:ext cx="5994140" cy="3406325"/>
          </a:xfrm>
        </p:spPr>
        <p:txBody>
          <a:bodyPr>
            <a:normAutofit/>
          </a:bodyPr>
          <a:lstStyle/>
          <a:p>
            <a:pPr marL="0" indent="0">
              <a:lnSpc>
                <a:spcPct val="100000"/>
              </a:lnSpc>
              <a:spcBef>
                <a:spcPts val="600"/>
              </a:spcBef>
              <a:spcAft>
                <a:spcPts val="600"/>
              </a:spcAft>
              <a:buClr>
                <a:srgbClr val="00B0F0"/>
              </a:buClr>
              <a:buNone/>
            </a:pPr>
            <a:r>
              <a:rPr lang="en-US" sz="2000" u="sng" dirty="0">
                <a:latin typeface="Arial"/>
                <a:cs typeface="Arial"/>
              </a:rPr>
              <a:t>Well-Being</a:t>
            </a:r>
          </a:p>
          <a:p>
            <a:pPr>
              <a:lnSpc>
                <a:spcPct val="100000"/>
              </a:lnSpc>
              <a:spcBef>
                <a:spcPts val="600"/>
              </a:spcBef>
              <a:spcAft>
                <a:spcPts val="600"/>
              </a:spcAft>
              <a:buClr>
                <a:srgbClr val="00B0F0"/>
              </a:buClr>
            </a:pPr>
            <a:r>
              <a:rPr lang="en-US" sz="2000" dirty="0">
                <a:latin typeface="Arial"/>
                <a:cs typeface="Arial"/>
              </a:rPr>
              <a:t>Teachers model empathy, perspective-taking and recognition of social cues</a:t>
            </a:r>
          </a:p>
          <a:p>
            <a:pPr>
              <a:lnSpc>
                <a:spcPct val="100000"/>
              </a:lnSpc>
              <a:spcBef>
                <a:spcPts val="600"/>
              </a:spcBef>
              <a:spcAft>
                <a:spcPts val="600"/>
              </a:spcAft>
              <a:buClr>
                <a:srgbClr val="00B0F0"/>
              </a:buClr>
            </a:pPr>
            <a:r>
              <a:rPr lang="en-US" sz="2000" dirty="0">
                <a:latin typeface="Arial"/>
                <a:cs typeface="Arial"/>
              </a:rPr>
              <a:t>Teachers and students perform skits during assemblies related to social awareness and relationship skills</a:t>
            </a:r>
          </a:p>
          <a:p>
            <a:pPr>
              <a:lnSpc>
                <a:spcPct val="100000"/>
              </a:lnSpc>
              <a:spcBef>
                <a:spcPts val="600"/>
              </a:spcBef>
              <a:spcAft>
                <a:spcPts val="600"/>
              </a:spcAft>
              <a:buClr>
                <a:srgbClr val="00B0F0"/>
              </a:buClr>
            </a:pPr>
            <a:r>
              <a:rPr lang="en-US" sz="2000" dirty="0">
                <a:latin typeface="Arial"/>
                <a:cs typeface="Arial"/>
              </a:rPr>
              <a:t>Messages home to parents including strategies they can use at home to support SEL</a:t>
            </a:r>
            <a:endParaRPr lang="en-CA" sz="19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FD52CBCB-A60A-9EFD-B2AD-BAFA3905FBED}"/>
              </a:ext>
            </a:extLst>
          </p:cNvPr>
          <p:cNvSpPr>
            <a:spLocks noGrp="1"/>
          </p:cNvSpPr>
          <p:nvPr>
            <p:ph type="title"/>
          </p:nvPr>
        </p:nvSpPr>
        <p:spPr>
          <a:xfrm>
            <a:off x="2559551" y="517004"/>
            <a:ext cx="6577729" cy="708918"/>
          </a:xfrm>
        </p:spPr>
        <p:txBody>
          <a:bodyPr>
            <a:noAutofit/>
          </a:bodyPr>
          <a:lstStyle/>
          <a:p>
            <a:r>
              <a:rPr lang="en-CA" sz="2500" b="1" dirty="0">
                <a:solidFill>
                  <a:srgbClr val="00B0F0"/>
                </a:solidFill>
                <a:latin typeface="Arial"/>
                <a:cs typeface="Arial"/>
              </a:rPr>
              <a:t>School Development Plan – </a:t>
            </a:r>
            <a:br>
              <a:rPr lang="en-CA" sz="2500" b="1" dirty="0">
                <a:latin typeface="Arial"/>
                <a:cs typeface="Arial"/>
              </a:rPr>
            </a:br>
            <a:r>
              <a:rPr lang="en-CA" sz="2500" b="1" dirty="0">
                <a:solidFill>
                  <a:srgbClr val="00B0F0"/>
                </a:solidFill>
                <a:latin typeface="Arial"/>
                <a:cs typeface="Arial"/>
              </a:rPr>
              <a:t>Actions</a:t>
            </a:r>
            <a:endParaRPr lang="en-CA" sz="2500" b="1" dirty="0">
              <a:solidFill>
                <a:schemeClr val="bg1">
                  <a:lumMod val="50000"/>
                </a:schemeClr>
              </a:solidFill>
              <a:latin typeface="Arial"/>
              <a:cs typeface="Arial" panose="020B0604020202020204" pitchFamily="34" charset="0"/>
            </a:endParaRPr>
          </a:p>
        </p:txBody>
      </p:sp>
    </p:spTree>
    <p:extLst>
      <p:ext uri="{BB962C8B-B14F-4D97-AF65-F5344CB8AC3E}">
        <p14:creationId xmlns:p14="http://schemas.microsoft.com/office/powerpoint/2010/main" val="1964312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A5139-50DB-B030-2715-B0BC4595D97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62343AD-A052-A7B7-5FC0-53FF2C619E1F}"/>
              </a:ext>
            </a:extLst>
          </p:cNvPr>
          <p:cNvSpPr>
            <a:spLocks noGrp="1"/>
          </p:cNvSpPr>
          <p:nvPr>
            <p:ph idx="1"/>
          </p:nvPr>
        </p:nvSpPr>
        <p:spPr>
          <a:xfrm>
            <a:off x="2490538" y="1220171"/>
            <a:ext cx="6204887" cy="3406325"/>
          </a:xfrm>
        </p:spPr>
        <p:txBody>
          <a:bodyPr>
            <a:normAutofit lnSpcReduction="10000"/>
          </a:bodyPr>
          <a:lstStyle/>
          <a:p>
            <a:pPr marL="0" indent="0">
              <a:lnSpc>
                <a:spcPct val="100000"/>
              </a:lnSpc>
              <a:spcBef>
                <a:spcPts val="600"/>
              </a:spcBef>
              <a:spcAft>
                <a:spcPts val="600"/>
              </a:spcAft>
              <a:buClr>
                <a:srgbClr val="00B0F0"/>
              </a:buClr>
              <a:buNone/>
            </a:pPr>
            <a:r>
              <a:rPr lang="en-US" sz="2000" u="sng" dirty="0">
                <a:latin typeface="Arial"/>
                <a:cs typeface="Arial"/>
              </a:rPr>
              <a:t>Truth &amp; Reconciliation, Diversity and Inclusion</a:t>
            </a:r>
          </a:p>
          <a:p>
            <a:pPr>
              <a:lnSpc>
                <a:spcPct val="100000"/>
              </a:lnSpc>
              <a:spcBef>
                <a:spcPts val="600"/>
              </a:spcBef>
              <a:spcAft>
                <a:spcPts val="600"/>
              </a:spcAft>
              <a:buClr>
                <a:srgbClr val="00B0F0"/>
              </a:buClr>
            </a:pPr>
            <a:r>
              <a:rPr lang="en-US" sz="2000" dirty="0">
                <a:latin typeface="Arial"/>
                <a:cs typeface="Arial"/>
              </a:rPr>
              <a:t>Implement restorative justice practices when working through peer conflict centered around building relationships</a:t>
            </a:r>
          </a:p>
          <a:p>
            <a:pPr>
              <a:lnSpc>
                <a:spcPct val="100000"/>
              </a:lnSpc>
              <a:spcBef>
                <a:spcPts val="600"/>
              </a:spcBef>
              <a:spcAft>
                <a:spcPts val="600"/>
              </a:spcAft>
              <a:buClr>
                <a:srgbClr val="00B0F0"/>
              </a:buClr>
            </a:pPr>
            <a:r>
              <a:rPr lang="en-US" sz="2000" dirty="0">
                <a:latin typeface="Arial"/>
                <a:cs typeface="Arial"/>
              </a:rPr>
              <a:t>Continue to create opportunities for students to engage in sharing circles to address issues related to social awareness and relationship skills</a:t>
            </a:r>
          </a:p>
          <a:p>
            <a:pPr>
              <a:lnSpc>
                <a:spcPct val="100000"/>
              </a:lnSpc>
              <a:spcBef>
                <a:spcPts val="600"/>
              </a:spcBef>
              <a:spcAft>
                <a:spcPts val="600"/>
              </a:spcAft>
              <a:buClr>
                <a:srgbClr val="00B0F0"/>
              </a:buClr>
            </a:pPr>
            <a:r>
              <a:rPr lang="en-US" sz="2000" dirty="0">
                <a:latin typeface="Arial"/>
                <a:cs typeface="Arial"/>
              </a:rPr>
              <a:t>Explore diverse perspectives of various backgrounds when selecting voices and stories shard with students</a:t>
            </a:r>
            <a:endParaRPr lang="en-CA" sz="19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029209FA-BDFD-2841-FF71-F704C5165853}"/>
              </a:ext>
            </a:extLst>
          </p:cNvPr>
          <p:cNvSpPr>
            <a:spLocks noGrp="1"/>
          </p:cNvSpPr>
          <p:nvPr>
            <p:ph type="title"/>
          </p:nvPr>
        </p:nvSpPr>
        <p:spPr>
          <a:xfrm>
            <a:off x="2559551" y="517004"/>
            <a:ext cx="6577729" cy="708918"/>
          </a:xfrm>
        </p:spPr>
        <p:txBody>
          <a:bodyPr>
            <a:noAutofit/>
          </a:bodyPr>
          <a:lstStyle/>
          <a:p>
            <a:r>
              <a:rPr lang="en-CA" sz="2500" b="1" dirty="0">
                <a:solidFill>
                  <a:srgbClr val="00B0F0"/>
                </a:solidFill>
                <a:latin typeface="Arial"/>
                <a:cs typeface="Arial"/>
              </a:rPr>
              <a:t>School Development Plan – </a:t>
            </a:r>
            <a:br>
              <a:rPr lang="en-CA" sz="2500" b="1" dirty="0">
                <a:latin typeface="Arial"/>
                <a:cs typeface="Arial"/>
              </a:rPr>
            </a:br>
            <a:r>
              <a:rPr lang="en-CA" sz="2500" b="1" dirty="0">
                <a:solidFill>
                  <a:srgbClr val="00B0F0"/>
                </a:solidFill>
                <a:latin typeface="Arial"/>
                <a:cs typeface="Arial"/>
              </a:rPr>
              <a:t>Actions</a:t>
            </a:r>
            <a:endParaRPr lang="en-CA" sz="2500" b="1" dirty="0">
              <a:solidFill>
                <a:schemeClr val="bg1">
                  <a:lumMod val="50000"/>
                </a:schemeClr>
              </a:solidFill>
              <a:latin typeface="Arial"/>
              <a:cs typeface="Arial" panose="020B0604020202020204" pitchFamily="34" charset="0"/>
            </a:endParaRPr>
          </a:p>
        </p:txBody>
      </p:sp>
    </p:spTree>
    <p:extLst>
      <p:ext uri="{BB962C8B-B14F-4D97-AF65-F5344CB8AC3E}">
        <p14:creationId xmlns:p14="http://schemas.microsoft.com/office/powerpoint/2010/main" val="3206545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0DA03-9147-99B4-599C-B5D10397BA7C}"/>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4789903-B360-71E8-8025-4402E3B345F3}"/>
              </a:ext>
            </a:extLst>
          </p:cNvPr>
          <p:cNvSpPr>
            <a:spLocks noGrp="1"/>
          </p:cNvSpPr>
          <p:nvPr>
            <p:ph idx="1"/>
          </p:nvPr>
        </p:nvSpPr>
        <p:spPr>
          <a:xfrm>
            <a:off x="2559551" y="1496087"/>
            <a:ext cx="5994140" cy="3406325"/>
          </a:xfrm>
        </p:spPr>
        <p:txBody>
          <a:bodyPr>
            <a:normAutofit/>
          </a:bodyPr>
          <a:lstStyle/>
          <a:p>
            <a:pPr marL="0" indent="0">
              <a:lnSpc>
                <a:spcPct val="100000"/>
              </a:lnSpc>
              <a:spcBef>
                <a:spcPts val="600"/>
              </a:spcBef>
              <a:spcAft>
                <a:spcPts val="600"/>
              </a:spcAft>
              <a:buClr>
                <a:srgbClr val="00B0F0"/>
              </a:buClr>
              <a:buNone/>
            </a:pPr>
            <a:r>
              <a:rPr lang="en-US" sz="2000" u="sng" dirty="0">
                <a:latin typeface="Arial"/>
                <a:cs typeface="Arial"/>
              </a:rPr>
              <a:t>Professional Learning</a:t>
            </a:r>
          </a:p>
          <a:p>
            <a:pPr>
              <a:lnSpc>
                <a:spcPct val="100000"/>
              </a:lnSpc>
              <a:spcBef>
                <a:spcPts val="600"/>
              </a:spcBef>
              <a:spcAft>
                <a:spcPts val="600"/>
              </a:spcAft>
              <a:buClr>
                <a:srgbClr val="00B0F0"/>
              </a:buClr>
            </a:pPr>
            <a:r>
              <a:rPr lang="en-US" sz="2000" dirty="0">
                <a:latin typeface="Arial"/>
                <a:cs typeface="Arial"/>
              </a:rPr>
              <a:t>Student Well-Being committee to guide whole school professional learning with use of system-provided resources</a:t>
            </a:r>
            <a:endParaRPr lang="en-CA" sz="19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17AB2E17-978A-B974-340C-B52FAA31DC74}"/>
              </a:ext>
            </a:extLst>
          </p:cNvPr>
          <p:cNvSpPr>
            <a:spLocks noGrp="1"/>
          </p:cNvSpPr>
          <p:nvPr>
            <p:ph type="title"/>
          </p:nvPr>
        </p:nvSpPr>
        <p:spPr>
          <a:xfrm>
            <a:off x="2559551" y="517004"/>
            <a:ext cx="6577729" cy="708918"/>
          </a:xfrm>
        </p:spPr>
        <p:txBody>
          <a:bodyPr>
            <a:noAutofit/>
          </a:bodyPr>
          <a:lstStyle/>
          <a:p>
            <a:r>
              <a:rPr lang="en-CA" sz="2500" b="1" dirty="0">
                <a:solidFill>
                  <a:srgbClr val="00B0F0"/>
                </a:solidFill>
                <a:latin typeface="Arial"/>
                <a:cs typeface="Arial"/>
              </a:rPr>
              <a:t>School Development Plan – </a:t>
            </a:r>
            <a:br>
              <a:rPr lang="en-CA" sz="2500" b="1" dirty="0">
                <a:latin typeface="Arial"/>
                <a:cs typeface="Arial"/>
              </a:rPr>
            </a:br>
            <a:r>
              <a:rPr lang="en-CA" sz="2500" b="1" dirty="0">
                <a:solidFill>
                  <a:srgbClr val="00B0F0"/>
                </a:solidFill>
                <a:latin typeface="Arial"/>
                <a:cs typeface="Arial"/>
              </a:rPr>
              <a:t>Actions</a:t>
            </a:r>
            <a:endParaRPr lang="en-CA" sz="2500" b="1" dirty="0">
              <a:solidFill>
                <a:schemeClr val="bg1">
                  <a:lumMod val="50000"/>
                </a:schemeClr>
              </a:solidFill>
              <a:latin typeface="Arial"/>
              <a:cs typeface="Arial" panose="020B0604020202020204" pitchFamily="34" charset="0"/>
            </a:endParaRPr>
          </a:p>
        </p:txBody>
      </p:sp>
    </p:spTree>
    <p:extLst>
      <p:ext uri="{BB962C8B-B14F-4D97-AF65-F5344CB8AC3E}">
        <p14:creationId xmlns:p14="http://schemas.microsoft.com/office/powerpoint/2010/main" val="1513155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624C6-6440-6FB6-6D23-C3D7E723E690}"/>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3FF0504-F823-EB27-8B1B-88413890023E}"/>
              </a:ext>
            </a:extLst>
          </p:cNvPr>
          <p:cNvSpPr>
            <a:spLocks noGrp="1"/>
          </p:cNvSpPr>
          <p:nvPr>
            <p:ph idx="1"/>
          </p:nvPr>
        </p:nvSpPr>
        <p:spPr>
          <a:xfrm>
            <a:off x="2559551" y="1496087"/>
            <a:ext cx="5994140" cy="3406325"/>
          </a:xfrm>
        </p:spPr>
        <p:txBody>
          <a:bodyPr>
            <a:normAutofit/>
          </a:bodyPr>
          <a:lstStyle/>
          <a:p>
            <a:pPr marL="0" indent="0">
              <a:lnSpc>
                <a:spcPct val="100000"/>
              </a:lnSpc>
              <a:spcBef>
                <a:spcPts val="600"/>
              </a:spcBef>
              <a:spcAft>
                <a:spcPts val="600"/>
              </a:spcAft>
              <a:buClr>
                <a:srgbClr val="00B0F0"/>
              </a:buClr>
              <a:buNone/>
            </a:pPr>
            <a:r>
              <a:rPr lang="en-CA" sz="1900" u="sng" dirty="0">
                <a:latin typeface="Arial" panose="020B0604020202020204" pitchFamily="34" charset="0"/>
                <a:cs typeface="Arial" panose="020B0604020202020204" pitchFamily="34" charset="0"/>
              </a:rPr>
              <a:t>Structures and Processes</a:t>
            </a:r>
          </a:p>
          <a:p>
            <a:pPr>
              <a:lnSpc>
                <a:spcPct val="100000"/>
              </a:lnSpc>
              <a:spcBef>
                <a:spcPts val="600"/>
              </a:spcBef>
              <a:spcAft>
                <a:spcPts val="600"/>
              </a:spcAft>
              <a:buClr>
                <a:srgbClr val="00B0F0"/>
              </a:buClr>
            </a:pPr>
            <a:r>
              <a:rPr lang="en-CA" sz="1900" dirty="0">
                <a:latin typeface="Arial" panose="020B0604020202020204" pitchFamily="34" charset="0"/>
                <a:cs typeface="Arial" panose="020B0604020202020204" pitchFamily="34" charset="0"/>
              </a:rPr>
              <a:t>Whole-school learning of SEL lessons</a:t>
            </a:r>
          </a:p>
          <a:p>
            <a:pPr>
              <a:lnSpc>
                <a:spcPct val="100000"/>
              </a:lnSpc>
              <a:spcBef>
                <a:spcPts val="600"/>
              </a:spcBef>
              <a:spcAft>
                <a:spcPts val="600"/>
              </a:spcAft>
              <a:buClr>
                <a:srgbClr val="00B0F0"/>
              </a:buClr>
            </a:pPr>
            <a:r>
              <a:rPr lang="en-CA" sz="1900" dirty="0">
                <a:latin typeface="Arial" panose="020B0604020202020204" pitchFamily="34" charset="0"/>
                <a:cs typeface="Arial" panose="020B0604020202020204" pitchFamily="34" charset="0"/>
              </a:rPr>
              <a:t>Collaborative Response and Collaborative Team meetings</a:t>
            </a:r>
          </a:p>
          <a:p>
            <a:pPr>
              <a:lnSpc>
                <a:spcPct val="100000"/>
              </a:lnSpc>
              <a:spcBef>
                <a:spcPts val="600"/>
              </a:spcBef>
              <a:spcAft>
                <a:spcPts val="600"/>
              </a:spcAft>
              <a:buClr>
                <a:srgbClr val="00B0F0"/>
              </a:buClr>
            </a:pPr>
            <a:r>
              <a:rPr lang="en-CA" sz="1900" dirty="0">
                <a:latin typeface="Arial" panose="020B0604020202020204" pitchFamily="34" charset="0"/>
                <a:cs typeface="Arial" panose="020B0604020202020204" pitchFamily="34" charset="0"/>
              </a:rPr>
              <a:t>School Learning Team (SLT)</a:t>
            </a:r>
          </a:p>
        </p:txBody>
      </p:sp>
      <p:sp>
        <p:nvSpPr>
          <p:cNvPr id="8" name="Title 1">
            <a:extLst>
              <a:ext uri="{FF2B5EF4-FFF2-40B4-BE49-F238E27FC236}">
                <a16:creationId xmlns:a16="http://schemas.microsoft.com/office/drawing/2014/main" id="{6417ADC1-4DAB-19D8-68F5-5E3453B2CBFE}"/>
              </a:ext>
            </a:extLst>
          </p:cNvPr>
          <p:cNvSpPr>
            <a:spLocks noGrp="1"/>
          </p:cNvSpPr>
          <p:nvPr>
            <p:ph type="title"/>
          </p:nvPr>
        </p:nvSpPr>
        <p:spPr>
          <a:xfrm>
            <a:off x="2559551" y="517004"/>
            <a:ext cx="6577729" cy="708918"/>
          </a:xfrm>
        </p:spPr>
        <p:txBody>
          <a:bodyPr>
            <a:noAutofit/>
          </a:bodyPr>
          <a:lstStyle/>
          <a:p>
            <a:r>
              <a:rPr lang="en-CA" sz="2500" b="1" dirty="0">
                <a:solidFill>
                  <a:srgbClr val="00B0F0"/>
                </a:solidFill>
                <a:latin typeface="Arial"/>
                <a:cs typeface="Arial"/>
              </a:rPr>
              <a:t>School Development Plan – </a:t>
            </a:r>
            <a:br>
              <a:rPr lang="en-CA" sz="2500" b="1" dirty="0">
                <a:latin typeface="Arial"/>
                <a:cs typeface="Arial"/>
              </a:rPr>
            </a:br>
            <a:r>
              <a:rPr lang="en-CA" sz="2500" b="1" dirty="0">
                <a:solidFill>
                  <a:srgbClr val="00B0F0"/>
                </a:solidFill>
                <a:latin typeface="Arial"/>
                <a:cs typeface="Arial"/>
              </a:rPr>
              <a:t>Actions</a:t>
            </a:r>
            <a:endParaRPr lang="en-CA" sz="2500" b="1" dirty="0">
              <a:solidFill>
                <a:schemeClr val="bg1">
                  <a:lumMod val="50000"/>
                </a:schemeClr>
              </a:solidFill>
              <a:latin typeface="Arial"/>
              <a:cs typeface="Arial" panose="020B0604020202020204" pitchFamily="34" charset="0"/>
            </a:endParaRPr>
          </a:p>
        </p:txBody>
      </p:sp>
    </p:spTree>
    <p:extLst>
      <p:ext uri="{BB962C8B-B14F-4D97-AF65-F5344CB8AC3E}">
        <p14:creationId xmlns:p14="http://schemas.microsoft.com/office/powerpoint/2010/main" val="4009861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ED020-3BD5-A693-D3EB-8196D8D3F689}"/>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DD6AEDA-2FEC-F72E-26C0-55EE31273FF6}"/>
              </a:ext>
            </a:extLst>
          </p:cNvPr>
          <p:cNvSpPr>
            <a:spLocks noGrp="1"/>
          </p:cNvSpPr>
          <p:nvPr>
            <p:ph idx="1"/>
          </p:nvPr>
        </p:nvSpPr>
        <p:spPr>
          <a:xfrm>
            <a:off x="2559551" y="1496087"/>
            <a:ext cx="5994140" cy="3406325"/>
          </a:xfrm>
        </p:spPr>
        <p:txBody>
          <a:bodyPr>
            <a:normAutofit/>
          </a:bodyPr>
          <a:lstStyle/>
          <a:p>
            <a:pPr marL="0" indent="0">
              <a:lnSpc>
                <a:spcPct val="100000"/>
              </a:lnSpc>
              <a:spcBef>
                <a:spcPts val="600"/>
              </a:spcBef>
              <a:spcAft>
                <a:spcPts val="600"/>
              </a:spcAft>
              <a:buClr>
                <a:srgbClr val="00B0F0"/>
              </a:buClr>
              <a:buNone/>
            </a:pPr>
            <a:r>
              <a:rPr lang="en-CA" sz="1900" u="sng" dirty="0">
                <a:latin typeface="Arial" panose="020B0604020202020204" pitchFamily="34" charset="0"/>
                <a:cs typeface="Arial" panose="020B0604020202020204" pitchFamily="34" charset="0"/>
              </a:rPr>
              <a:t>Resources</a:t>
            </a:r>
          </a:p>
          <a:p>
            <a:pPr>
              <a:lnSpc>
                <a:spcPct val="100000"/>
              </a:lnSpc>
              <a:spcBef>
                <a:spcPts val="600"/>
              </a:spcBef>
              <a:spcAft>
                <a:spcPts val="600"/>
              </a:spcAft>
              <a:buClr>
                <a:srgbClr val="00B0F0"/>
              </a:buClr>
            </a:pPr>
            <a:r>
              <a:rPr lang="en-CA" sz="1900" dirty="0">
                <a:latin typeface="Arial" panose="020B0604020202020204" pitchFamily="34" charset="0"/>
                <a:cs typeface="Arial" panose="020B0604020202020204" pitchFamily="34" charset="0"/>
              </a:rPr>
              <a:t>SEL Brightspace by D2L</a:t>
            </a:r>
          </a:p>
          <a:p>
            <a:pPr>
              <a:lnSpc>
                <a:spcPct val="100000"/>
              </a:lnSpc>
              <a:spcBef>
                <a:spcPts val="600"/>
              </a:spcBef>
              <a:spcAft>
                <a:spcPts val="600"/>
              </a:spcAft>
              <a:buClr>
                <a:srgbClr val="00B0F0"/>
              </a:buClr>
            </a:pPr>
            <a:r>
              <a:rPr lang="en-CA" sz="1900" dirty="0">
                <a:latin typeface="Arial" panose="020B0604020202020204" pitchFamily="34" charset="0"/>
                <a:cs typeface="Arial" panose="020B0604020202020204" pitchFamily="34" charset="0"/>
              </a:rPr>
              <a:t>Student Well-Being Framework Companion Guide</a:t>
            </a:r>
          </a:p>
          <a:p>
            <a:pPr>
              <a:lnSpc>
                <a:spcPct val="100000"/>
              </a:lnSpc>
              <a:spcBef>
                <a:spcPts val="600"/>
              </a:spcBef>
              <a:spcAft>
                <a:spcPts val="600"/>
              </a:spcAft>
              <a:buClr>
                <a:srgbClr val="00B0F0"/>
              </a:buClr>
            </a:pPr>
            <a:r>
              <a:rPr lang="en-CA" sz="1900" dirty="0">
                <a:latin typeface="Arial" panose="020B0604020202020204" pitchFamily="34" charset="0"/>
                <a:cs typeface="Arial" panose="020B0604020202020204" pitchFamily="34" charset="0"/>
              </a:rPr>
              <a:t>Indigenous Education Holistic Lifelong Learning Framework</a:t>
            </a:r>
          </a:p>
        </p:txBody>
      </p:sp>
      <p:sp>
        <p:nvSpPr>
          <p:cNvPr id="8" name="Title 1">
            <a:extLst>
              <a:ext uri="{FF2B5EF4-FFF2-40B4-BE49-F238E27FC236}">
                <a16:creationId xmlns:a16="http://schemas.microsoft.com/office/drawing/2014/main" id="{C91D1423-3DBC-51A0-255C-35C28F54D800}"/>
              </a:ext>
            </a:extLst>
          </p:cNvPr>
          <p:cNvSpPr>
            <a:spLocks noGrp="1"/>
          </p:cNvSpPr>
          <p:nvPr>
            <p:ph type="title"/>
          </p:nvPr>
        </p:nvSpPr>
        <p:spPr>
          <a:xfrm>
            <a:off x="2559551" y="517004"/>
            <a:ext cx="6577729" cy="708918"/>
          </a:xfrm>
        </p:spPr>
        <p:txBody>
          <a:bodyPr>
            <a:noAutofit/>
          </a:bodyPr>
          <a:lstStyle/>
          <a:p>
            <a:r>
              <a:rPr lang="en-CA" sz="2500" b="1" dirty="0">
                <a:solidFill>
                  <a:srgbClr val="00B0F0"/>
                </a:solidFill>
                <a:latin typeface="Arial"/>
                <a:cs typeface="Arial"/>
              </a:rPr>
              <a:t>School Development Plan – </a:t>
            </a:r>
            <a:br>
              <a:rPr lang="en-CA" sz="2500" b="1" dirty="0">
                <a:latin typeface="Arial"/>
                <a:cs typeface="Arial"/>
              </a:rPr>
            </a:br>
            <a:r>
              <a:rPr lang="en-CA" sz="2500" b="1" dirty="0">
                <a:solidFill>
                  <a:srgbClr val="00B0F0"/>
                </a:solidFill>
                <a:latin typeface="Arial"/>
                <a:cs typeface="Arial"/>
              </a:rPr>
              <a:t>Actions</a:t>
            </a:r>
            <a:endParaRPr lang="en-CA" sz="2500" b="1" dirty="0">
              <a:solidFill>
                <a:schemeClr val="bg1">
                  <a:lumMod val="50000"/>
                </a:schemeClr>
              </a:solidFill>
              <a:latin typeface="Arial"/>
              <a:cs typeface="Arial" panose="020B0604020202020204" pitchFamily="34" charset="0"/>
            </a:endParaRPr>
          </a:p>
        </p:txBody>
      </p:sp>
    </p:spTree>
    <p:extLst>
      <p:ext uri="{BB962C8B-B14F-4D97-AF65-F5344CB8AC3E}">
        <p14:creationId xmlns:p14="http://schemas.microsoft.com/office/powerpoint/2010/main" val="559553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76586" cy="708918"/>
          </a:xfrm>
        </p:spPr>
        <p:txBody>
          <a:bodyPr>
            <a:normAutofit/>
          </a:bodyPr>
          <a:lstStyle/>
          <a:p>
            <a:r>
              <a:rPr lang="en-CA" sz="2500" b="1">
                <a:solidFill>
                  <a:srgbClr val="00B0F0"/>
                </a:solidFill>
                <a:latin typeface="Arial"/>
                <a:cs typeface="Arial"/>
              </a:rPr>
              <a:t>Questions?</a:t>
            </a:r>
            <a:endParaRPr lang="en-US">
              <a:solidFill>
                <a:srgbClr val="00B0F0"/>
              </a:solidFill>
              <a:latin typeface="Arial"/>
              <a:cs typeface="Arial"/>
            </a:endParaRPr>
          </a:p>
        </p:txBody>
      </p:sp>
      <p:sp>
        <p:nvSpPr>
          <p:cNvPr id="5" name="Content Placeholder 4"/>
          <p:cNvSpPr>
            <a:spLocks noGrp="1"/>
          </p:cNvSpPr>
          <p:nvPr>
            <p:ph idx="1"/>
          </p:nvPr>
        </p:nvSpPr>
        <p:spPr>
          <a:xfrm>
            <a:off x="2559551" y="1721223"/>
            <a:ext cx="5982565" cy="3181189"/>
          </a:xfrm>
        </p:spPr>
        <p:txBody>
          <a:bodyPr>
            <a:normAutofit/>
          </a:bodyPr>
          <a:lstStyle/>
          <a:p>
            <a:pPr marL="0" indent="0">
              <a:lnSpc>
                <a:spcPct val="100000"/>
              </a:lnSpc>
              <a:spcBef>
                <a:spcPts val="600"/>
              </a:spcBef>
              <a:spcAft>
                <a:spcPts val="600"/>
              </a:spcAft>
              <a:buClr>
                <a:srgbClr val="00B0F0"/>
              </a:buClr>
              <a:buNone/>
            </a:pPr>
            <a:r>
              <a:rPr lang="en-CA" sz="2000">
                <a:solidFill>
                  <a:schemeClr val="bg1">
                    <a:lumMod val="50000"/>
                  </a:schemeClr>
                </a:solidFill>
                <a:latin typeface="Arial"/>
                <a:cs typeface="Arial"/>
              </a:rPr>
              <a:t>We’ll take a few minutes</a:t>
            </a:r>
            <a:r>
              <a:rPr lang="en-CA" sz="2000">
                <a:solidFill>
                  <a:srgbClr val="FF0000"/>
                </a:solidFill>
                <a:latin typeface="Arial"/>
                <a:cs typeface="Arial"/>
              </a:rPr>
              <a:t> </a:t>
            </a:r>
            <a:r>
              <a:rPr lang="en-CA" sz="2000">
                <a:solidFill>
                  <a:schemeClr val="bg1">
                    <a:lumMod val="50000"/>
                  </a:schemeClr>
                </a:solidFill>
                <a:latin typeface="Arial"/>
                <a:cs typeface="Arial"/>
              </a:rPr>
              <a:t>to answer questions about our school development plan.</a:t>
            </a:r>
            <a:endParaRPr lang="en-US">
              <a:solidFill>
                <a:schemeClr val="bg1">
                  <a:lumMod val="50000"/>
                </a:schemeClr>
              </a:solidFill>
            </a:endParaRPr>
          </a:p>
          <a:p>
            <a:pPr marL="342900" indent="-342900">
              <a:lnSpc>
                <a:spcPct val="100000"/>
              </a:lnSpc>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5217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6769" y="517004"/>
            <a:ext cx="6584517" cy="708918"/>
          </a:xfrm>
        </p:spPr>
        <p:txBody>
          <a:bodyPr>
            <a:normAutofit/>
          </a:bodyPr>
          <a:lstStyle/>
          <a:p>
            <a:r>
              <a:rPr lang="en-CA" sz="2500" b="1">
                <a:solidFill>
                  <a:srgbClr val="00B0F0"/>
                </a:solidFill>
                <a:latin typeface="Arial"/>
                <a:cs typeface="Arial"/>
              </a:rPr>
              <a:t>Our School Budget</a:t>
            </a:r>
            <a:endParaRPr lang="en-US" sz="2500">
              <a:solidFill>
                <a:srgbClr val="00B0F0"/>
              </a:solidFill>
            </a:endParaRPr>
          </a:p>
        </p:txBody>
      </p:sp>
      <p:sp>
        <p:nvSpPr>
          <p:cNvPr id="5" name="Rectangle 4">
            <a:extLst>
              <a:ext uri="{FF2B5EF4-FFF2-40B4-BE49-F238E27FC236}">
                <a16:creationId xmlns:a16="http://schemas.microsoft.com/office/drawing/2014/main" id="{35505847-F467-485C-82D2-023FCDAB4735}"/>
              </a:ext>
            </a:extLst>
          </p:cNvPr>
          <p:cNvSpPr/>
          <p:nvPr/>
        </p:nvSpPr>
        <p:spPr>
          <a:xfrm>
            <a:off x="2556768" y="1338323"/>
            <a:ext cx="6170672" cy="2862322"/>
          </a:xfrm>
          <a:prstGeom prst="rect">
            <a:avLst/>
          </a:prstGeom>
        </p:spPr>
        <p:txBody>
          <a:bodyPr wrap="square" lIns="91440" tIns="45720" rIns="91440" bIns="45720" anchor="t">
            <a:spAutoFit/>
          </a:bodyPr>
          <a:lstStyle/>
          <a:p>
            <a:pPr marL="342900" indent="-342900">
              <a:buClr>
                <a:srgbClr val="00B0F0"/>
              </a:buClr>
              <a:buFont typeface="Wingdings" panose="05000000000000000000" pitchFamily="2" charset="2"/>
              <a:buChar char="§"/>
            </a:pPr>
            <a:r>
              <a:rPr lang="en-US" sz="2000" dirty="0">
                <a:solidFill>
                  <a:schemeClr val="bg1">
                    <a:lumMod val="50000"/>
                  </a:schemeClr>
                </a:solidFill>
                <a:latin typeface="Arial"/>
                <a:ea typeface="+mn-lt"/>
                <a:cs typeface="Arial"/>
              </a:rPr>
              <a:t>Our school received </a:t>
            </a:r>
            <a:r>
              <a:rPr lang="en-US" sz="2000" dirty="0">
                <a:latin typeface="Arial"/>
                <a:ea typeface="+mn-lt"/>
                <a:cs typeface="Arial"/>
              </a:rPr>
              <a:t>$</a:t>
            </a:r>
            <a:r>
              <a:rPr lang="en-US" sz="2000" dirty="0">
                <a:latin typeface="Arial" charset="0"/>
                <a:ea typeface="Arial" charset="0"/>
                <a:cs typeface="Arial" charset="0"/>
              </a:rPr>
              <a:t>3 755 889</a:t>
            </a:r>
            <a:r>
              <a:rPr lang="en-US" sz="2000" dirty="0">
                <a:solidFill>
                  <a:srgbClr val="FF0000"/>
                </a:solidFill>
                <a:latin typeface="Arial"/>
                <a:ea typeface="+mn-lt"/>
                <a:cs typeface="Arial"/>
              </a:rPr>
              <a:t> </a:t>
            </a:r>
            <a:r>
              <a:rPr lang="en-US" sz="2000" dirty="0">
                <a:solidFill>
                  <a:schemeClr val="bg1">
                    <a:lumMod val="50000"/>
                  </a:schemeClr>
                </a:solidFill>
                <a:latin typeface="Arial"/>
                <a:ea typeface="+mn-lt"/>
                <a:cs typeface="Arial"/>
              </a:rPr>
              <a:t>in 2025-26 to provide a quality education to our students and meet the goals in our school development plan (SDP).</a:t>
            </a:r>
          </a:p>
          <a:p>
            <a:pPr>
              <a:buClr>
                <a:srgbClr val="00B0F0"/>
              </a:buClr>
            </a:pPr>
            <a:endParaRPr lang="en-CA" sz="2000" dirty="0">
              <a:solidFill>
                <a:schemeClr val="tx1">
                  <a:lumMod val="50000"/>
                  <a:lumOff val="50000"/>
                </a:schemeClr>
              </a:solidFill>
              <a:latin typeface="Arial" charset="0"/>
              <a:ea typeface="Arial" charset="0"/>
              <a:cs typeface="Arial" charset="0"/>
            </a:endParaRPr>
          </a:p>
          <a:p>
            <a:pPr marL="342900" indent="-342900">
              <a:buClr>
                <a:srgbClr val="00B0F0"/>
              </a:buClr>
              <a:buFont typeface="Wingdings" charset="2"/>
              <a:buChar char="§"/>
            </a:pPr>
            <a:r>
              <a:rPr lang="en-US" sz="2000" dirty="0">
                <a:solidFill>
                  <a:schemeClr val="tx1">
                    <a:lumMod val="50000"/>
                    <a:lumOff val="50000"/>
                  </a:schemeClr>
                </a:solidFill>
                <a:latin typeface="Arial"/>
                <a:ea typeface="Arial" charset="0"/>
                <a:cs typeface="Arial"/>
              </a:rPr>
              <a:t>At least 75 per cent of budgeted funds covers </a:t>
            </a:r>
            <a:r>
              <a:rPr lang="en-US" sz="2000" dirty="0">
                <a:solidFill>
                  <a:srgbClr val="00B0F0"/>
                </a:solidFill>
                <a:latin typeface="Arial"/>
                <a:ea typeface="Arial" charset="0"/>
                <a:cs typeface="Arial"/>
              </a:rPr>
              <a:t>staffing</a:t>
            </a:r>
            <a:r>
              <a:rPr lang="en-US" sz="2000" dirty="0">
                <a:solidFill>
                  <a:schemeClr val="tx1">
                    <a:lumMod val="50000"/>
                    <a:lumOff val="50000"/>
                  </a:schemeClr>
                </a:solidFill>
                <a:latin typeface="Arial"/>
                <a:ea typeface="Arial" charset="0"/>
                <a:cs typeface="Arial"/>
              </a:rPr>
              <a:t> and the remaining portion covers instructional and operational </a:t>
            </a:r>
            <a:r>
              <a:rPr lang="en-US" sz="2000" dirty="0">
                <a:solidFill>
                  <a:srgbClr val="00B0F0"/>
                </a:solidFill>
                <a:latin typeface="Arial"/>
                <a:ea typeface="Arial" charset="0"/>
                <a:cs typeface="Arial"/>
              </a:rPr>
              <a:t>supplies</a:t>
            </a:r>
            <a:r>
              <a:rPr lang="en-US" sz="2000" dirty="0">
                <a:solidFill>
                  <a:schemeClr val="tx1">
                    <a:lumMod val="50000"/>
                    <a:lumOff val="50000"/>
                  </a:schemeClr>
                </a:solidFill>
                <a:latin typeface="Arial"/>
                <a:ea typeface="Arial" charset="0"/>
                <a:cs typeface="Arial"/>
              </a:rPr>
              <a:t>.</a:t>
            </a:r>
          </a:p>
          <a:p>
            <a:pPr>
              <a:buClr>
                <a:srgbClr val="00B0F0"/>
              </a:buClr>
            </a:pPr>
            <a:endParaRPr lang="en-US" sz="2000" dirty="0">
              <a:solidFill>
                <a:schemeClr val="bg1">
                  <a:lumMod val="50000"/>
                </a:schemeClr>
              </a:solidFill>
              <a:latin typeface="Arial"/>
              <a:ea typeface="+mn-lt"/>
              <a:cs typeface="Arial"/>
            </a:endParaRPr>
          </a:p>
        </p:txBody>
      </p:sp>
    </p:spTree>
    <p:extLst>
      <p:ext uri="{BB962C8B-B14F-4D97-AF65-F5344CB8AC3E}">
        <p14:creationId xmlns:p14="http://schemas.microsoft.com/office/powerpoint/2010/main" val="1687965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295AF76B-4A0E-4B50-9E77-5BE2A8C41702}"/>
              </a:ext>
            </a:extLst>
          </p:cNvPr>
          <p:cNvSpPr>
            <a:spLocks noGrp="1"/>
          </p:cNvSpPr>
          <p:nvPr>
            <p:ph idx="1"/>
          </p:nvPr>
        </p:nvSpPr>
        <p:spPr>
          <a:xfrm>
            <a:off x="2351314" y="538144"/>
            <a:ext cx="6569849" cy="3834332"/>
          </a:xfrm>
        </p:spPr>
        <p:txBody>
          <a:bodyPr vert="horz" lIns="68580" tIns="34290" rIns="68580" bIns="34290" rtlCol="0" anchor="t">
            <a:normAutofit/>
          </a:bodyPr>
          <a:lstStyle/>
          <a:p>
            <a:pPr fontAlgn="base">
              <a:buClr>
                <a:srgbClr val="00B0F0"/>
              </a:buClr>
              <a:buFont typeface="Wingdings" charset="2"/>
              <a:buChar char="§"/>
            </a:pPr>
            <a:endParaRPr lang="en-CA" sz="1550" dirty="0">
              <a:solidFill>
                <a:schemeClr val="tx1">
                  <a:lumMod val="50000"/>
                  <a:lumOff val="50000"/>
                </a:schemeClr>
              </a:solidFill>
              <a:latin typeface="Arial"/>
              <a:ea typeface="Arial" charset="0"/>
              <a:cs typeface="Arial"/>
            </a:endParaRPr>
          </a:p>
          <a:p>
            <a:pPr>
              <a:buClr>
                <a:srgbClr val="00B0F0"/>
              </a:buClr>
              <a:buFont typeface="Wingdings" charset="2"/>
              <a:buChar char="§"/>
            </a:pPr>
            <a:r>
              <a:rPr lang="en-CA" sz="1550" dirty="0">
                <a:solidFill>
                  <a:schemeClr val="tx1">
                    <a:lumMod val="50000"/>
                    <a:lumOff val="50000"/>
                  </a:schemeClr>
                </a:solidFill>
                <a:latin typeface="Arial"/>
                <a:ea typeface="Arial" charset="0"/>
                <a:cs typeface="Arial"/>
              </a:rPr>
              <a:t>Our student enrolment for the current year is 607</a:t>
            </a:r>
            <a:r>
              <a:rPr lang="en-CA" sz="1550" dirty="0">
                <a:solidFill>
                  <a:srgbClr val="7F7F7F"/>
                </a:solidFill>
                <a:latin typeface="Arial"/>
                <a:ea typeface="Arial" charset="0"/>
                <a:cs typeface="Arial"/>
              </a:rPr>
              <a:t>.</a:t>
            </a:r>
            <a:endParaRPr lang="en-US" sz="1550" dirty="0">
              <a:solidFill>
                <a:schemeClr val="tx1">
                  <a:lumMod val="50000"/>
                  <a:lumOff val="50000"/>
                </a:schemeClr>
              </a:solidFill>
              <a:latin typeface="Arial"/>
              <a:ea typeface="Arial" charset="0"/>
              <a:cs typeface="Arial"/>
            </a:endParaRPr>
          </a:p>
        </p:txBody>
      </p:sp>
      <p:graphicFrame>
        <p:nvGraphicFramePr>
          <p:cNvPr id="8" name="Table 7"/>
          <p:cNvGraphicFramePr>
            <a:graphicFrameLocks noGrp="1"/>
          </p:cNvGraphicFramePr>
          <p:nvPr>
            <p:extLst>
              <p:ext uri="{D42A27DB-BD31-4B8C-83A1-F6EECF244321}">
                <p14:modId xmlns:p14="http://schemas.microsoft.com/office/powerpoint/2010/main" val="183281418"/>
              </p:ext>
            </p:extLst>
          </p:nvPr>
        </p:nvGraphicFramePr>
        <p:xfrm>
          <a:off x="2493511" y="1247062"/>
          <a:ext cx="6432049" cy="3667372"/>
        </p:xfrm>
        <a:graphic>
          <a:graphicData uri="http://schemas.openxmlformats.org/drawingml/2006/table">
            <a:tbl>
              <a:tblPr firstRow="1" bandRow="1">
                <a:tableStyleId>{2D5ABB26-0587-4C30-8999-92F81FD0307C}</a:tableStyleId>
              </a:tblPr>
              <a:tblGrid>
                <a:gridCol w="2350172">
                  <a:extLst>
                    <a:ext uri="{9D8B030D-6E8A-4147-A177-3AD203B41FA5}">
                      <a16:colId xmlns:a16="http://schemas.microsoft.com/office/drawing/2014/main" val="20000"/>
                    </a:ext>
                  </a:extLst>
                </a:gridCol>
                <a:gridCol w="1937862">
                  <a:extLst>
                    <a:ext uri="{9D8B030D-6E8A-4147-A177-3AD203B41FA5}">
                      <a16:colId xmlns:a16="http://schemas.microsoft.com/office/drawing/2014/main" val="20001"/>
                    </a:ext>
                  </a:extLst>
                </a:gridCol>
                <a:gridCol w="2144015">
                  <a:extLst>
                    <a:ext uri="{9D8B030D-6E8A-4147-A177-3AD203B41FA5}">
                      <a16:colId xmlns:a16="http://schemas.microsoft.com/office/drawing/2014/main" val="20002"/>
                    </a:ext>
                  </a:extLst>
                </a:gridCol>
              </a:tblGrid>
              <a:tr h="256586">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u="sng">
                          <a:latin typeface="Arial" charset="0"/>
                          <a:ea typeface="Arial" charset="0"/>
                          <a:cs typeface="Arial" charset="0"/>
                        </a:rPr>
                        <a:t>RAM Allocations</a:t>
                      </a: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6586">
                <a:tc>
                  <a:txBody>
                    <a:bodyPr/>
                    <a:lstStyle/>
                    <a:p>
                      <a:r>
                        <a:rPr lang="en-US" sz="1000">
                          <a:latin typeface="Arial" charset="0"/>
                          <a:ea typeface="Arial" charset="0"/>
                          <a:cs typeface="Arial" charset="0"/>
                        </a:rPr>
                        <a:t>Per School Total</a:t>
                      </a:r>
                    </a:p>
                  </a:txBody>
                  <a:tcPr anchor="ctr"/>
                </a:tc>
                <a:tc>
                  <a:txBody>
                    <a:bodyPr/>
                    <a:lstStyle/>
                    <a:p>
                      <a:endParaRPr lang="en-US" sz="1000">
                        <a:latin typeface="Arial" charset="0"/>
                        <a:ea typeface="Arial" charset="0"/>
                        <a:cs typeface="Arial" charset="0"/>
                      </a:endParaRPr>
                    </a:p>
                  </a:txBody>
                  <a:tcPr anchor="ctr">
                    <a:lnR w="12700" cap="flat" cmpd="sng" algn="ctr">
                      <a:solidFill>
                        <a:schemeClr val="tx1"/>
                      </a:solidFill>
                      <a:prstDash val="solid"/>
                      <a:round/>
                      <a:headEnd type="none" w="med" len="med"/>
                      <a:tailEnd type="none" w="med" len="med"/>
                    </a:lnR>
                  </a:tcPr>
                </a:tc>
                <a:tc>
                  <a:txBody>
                    <a:bodyPr/>
                    <a:lstStyle/>
                    <a:p>
                      <a:r>
                        <a:rPr lang="en-US" sz="1000" dirty="0">
                          <a:latin typeface="Arial" charset="0"/>
                          <a:ea typeface="Arial" charset="0"/>
                          <a:cs typeface="Arial" charset="0"/>
                        </a:rPr>
                        <a:t>$517 003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256586">
                <a:tc>
                  <a:txBody>
                    <a:bodyPr/>
                    <a:lstStyle/>
                    <a:p>
                      <a:r>
                        <a:rPr lang="en-US" sz="1000">
                          <a:latin typeface="Arial" charset="0"/>
                          <a:ea typeface="Arial" charset="0"/>
                          <a:cs typeface="Arial" charset="0"/>
                        </a:rPr>
                        <a:t>Per Student Total</a:t>
                      </a:r>
                    </a:p>
                  </a:txBody>
                  <a:tcPr anchor="ctr">
                    <a:lnB w="28575" cap="flat" cmpd="sng" algn="ctr">
                      <a:solidFill>
                        <a:schemeClr val="tx1"/>
                      </a:solidFill>
                      <a:prstDash val="solid"/>
                      <a:round/>
                      <a:headEnd type="none" w="med" len="med"/>
                      <a:tailEnd type="none" w="med" len="med"/>
                    </a:lnB>
                  </a:tcPr>
                </a:tc>
                <a:tc>
                  <a:txBody>
                    <a:bodyPr/>
                    <a:lstStyle/>
                    <a:p>
                      <a:endParaRPr lang="en-US" sz="1000">
                        <a:latin typeface="Arial" charset="0"/>
                        <a:ea typeface="Arial" charset="0"/>
                        <a:cs typeface="Arial" charset="0"/>
                      </a:endParaRPr>
                    </a:p>
                  </a:txBody>
                  <a:tcPr anchor="ctr">
                    <a:lnR w="1270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r>
                        <a:rPr lang="en-US" sz="1000" dirty="0">
                          <a:latin typeface="Arial" charset="0"/>
                          <a:ea typeface="Arial" charset="0"/>
                          <a:cs typeface="Arial" charset="0"/>
                        </a:rPr>
                        <a:t>$3 238 885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256586">
                <a:tc>
                  <a:txBody>
                    <a:bodyPr/>
                    <a:lstStyle/>
                    <a:p>
                      <a:r>
                        <a:rPr lang="en-US" sz="1000" b="1">
                          <a:latin typeface="Arial" charset="0"/>
                          <a:ea typeface="Arial" charset="0"/>
                          <a:cs typeface="Arial" charset="0"/>
                        </a:rPr>
                        <a:t>Total RAM Allocations</a:t>
                      </a:r>
                    </a:p>
                  </a:txBody>
                  <a:tcPr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000">
                        <a:latin typeface="Arial" charset="0"/>
                        <a:ea typeface="Arial" charset="0"/>
                        <a:cs typeface="Arial" charset="0"/>
                      </a:endParaRPr>
                    </a:p>
                  </a:txBody>
                  <a:tcPr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000" dirty="0">
                          <a:latin typeface="Arial" charset="0"/>
                          <a:ea typeface="Arial" charset="0"/>
                          <a:cs typeface="Arial" charset="0"/>
                        </a:rPr>
                        <a:t>$3 755 888</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3"/>
                  </a:ext>
                </a:extLst>
              </a:tr>
              <a:tr h="331754">
                <a:tc>
                  <a:txBody>
                    <a:bodyPr/>
                    <a:lstStyle/>
                    <a:p>
                      <a:r>
                        <a:rPr lang="en-US" sz="1000" u="sng">
                          <a:latin typeface="Arial" charset="0"/>
                          <a:ea typeface="Arial" charset="0"/>
                          <a:cs typeface="Arial" charset="0"/>
                        </a:rPr>
                        <a:t>RAM Deployment</a:t>
                      </a:r>
                    </a:p>
                  </a:txBody>
                  <a:tcPr anchor="ctr">
                    <a:lnT w="28575" cap="flat" cmpd="sng" algn="ctr">
                      <a:solidFill>
                        <a:schemeClr val="tx1"/>
                      </a:solidFill>
                      <a:prstDash val="solid"/>
                      <a:round/>
                      <a:headEnd type="none" w="med" len="med"/>
                      <a:tailEnd type="none" w="med" len="med"/>
                    </a:lnT>
                  </a:tcPr>
                </a:tc>
                <a:tc gridSpan="2">
                  <a:txBody>
                    <a:bodyPr/>
                    <a:lstStyle/>
                    <a:p>
                      <a:pPr algn="ctr"/>
                      <a:r>
                        <a:rPr lang="en-US" sz="1000" b="1" u="sng">
                          <a:latin typeface="Arial" charset="0"/>
                          <a:ea typeface="Arial" charset="0"/>
                          <a:cs typeface="Arial" charset="0"/>
                        </a:rPr>
                        <a:t>Scenario A</a:t>
                      </a:r>
                    </a:p>
                  </a:txBody>
                  <a:tcPr anchor="ctr">
                    <a:lnT w="28575" cap="flat" cmpd="sng" algn="ctr">
                      <a:solidFill>
                        <a:schemeClr val="tx1"/>
                      </a:solidFill>
                      <a:prstDash val="solid"/>
                      <a:round/>
                      <a:headEnd type="none" w="med" len="med"/>
                      <a:tailEnd type="none" w="med" len="med"/>
                    </a:lnT>
                  </a:tcPr>
                </a:tc>
                <a:tc hMerge="1">
                  <a:txBody>
                    <a:bodyPr/>
                    <a:lstStyle/>
                    <a:p>
                      <a:endParaRPr lang="en-US" sz="1000">
                        <a:latin typeface="Arial" charset="0"/>
                        <a:ea typeface="Arial" charset="0"/>
                        <a:cs typeface="Arial" charset="0"/>
                      </a:endParaRPr>
                    </a:p>
                  </a:txBody>
                  <a:tcP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r h="256586">
                <a:tc>
                  <a:txBody>
                    <a:bodyPr/>
                    <a:lstStyle/>
                    <a:p>
                      <a:r>
                        <a:rPr lang="en-US" sz="1000">
                          <a:latin typeface="Arial" charset="0"/>
                          <a:ea typeface="Arial" charset="0"/>
                          <a:cs typeface="Arial" charset="0"/>
                        </a:rPr>
                        <a:t>Organization</a:t>
                      </a:r>
                    </a:p>
                  </a:txBody>
                  <a:tcPr anchor="ctr"/>
                </a:tc>
                <a:tc>
                  <a:txBody>
                    <a:bodyPr/>
                    <a:lstStyle/>
                    <a:p>
                      <a:endParaRPr lang="en-US" sz="1000">
                        <a:latin typeface="Arial" charset="0"/>
                        <a:ea typeface="Arial" charset="0"/>
                        <a:cs typeface="Arial"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US" sz="1000">
                          <a:latin typeface="Arial" charset="0"/>
                          <a:ea typeface="Arial" charset="0"/>
                          <a:cs typeface="Arial" charset="0"/>
                        </a:rPr>
                        <a:t>FTEs</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56586">
                <a:tc>
                  <a:txBody>
                    <a:bodyPr/>
                    <a:lstStyle/>
                    <a:p>
                      <a:r>
                        <a:rPr lang="en-US" sz="1000">
                          <a:latin typeface="Arial" charset="0"/>
                          <a:ea typeface="Arial" charset="0"/>
                          <a:cs typeface="Arial" charset="0"/>
                        </a:rPr>
                        <a:t>     Teachers</a:t>
                      </a:r>
                    </a:p>
                  </a:txBody>
                  <a:tcPr anchor="ctr">
                    <a:lnR w="12700" cap="flat" cmpd="sng" algn="ctr">
                      <a:solidFill>
                        <a:schemeClr val="tx1"/>
                      </a:solidFill>
                      <a:prstDash val="solid"/>
                      <a:round/>
                      <a:headEnd type="none" w="med" len="med"/>
                      <a:tailEnd type="none" w="med" len="med"/>
                    </a:lnR>
                  </a:tcPr>
                </a:tc>
                <a:tc>
                  <a:txBody>
                    <a:bodyPr/>
                    <a:lstStyle/>
                    <a:p>
                      <a:r>
                        <a:rPr lang="en-US" sz="1000" dirty="0">
                          <a:latin typeface="Arial" charset="0"/>
                          <a:ea typeface="Arial" charset="0"/>
                          <a:cs typeface="Arial" charset="0"/>
                        </a:rPr>
                        <a:t>$3 062 886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lang="en-US" sz="1000" dirty="0">
                          <a:solidFill>
                            <a:schemeClr val="tx1"/>
                          </a:solidFill>
                          <a:latin typeface="Arial"/>
                          <a:ea typeface="Arial" charset="0"/>
                          <a:cs typeface="Arial"/>
                        </a:rPr>
                        <a:t>27.5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6"/>
                  </a:ext>
                </a:extLst>
              </a:tr>
              <a:tr h="256586">
                <a:tc>
                  <a:txBody>
                    <a:bodyPr/>
                    <a:lstStyle/>
                    <a:p>
                      <a:r>
                        <a:rPr lang="en-US" sz="1000">
                          <a:latin typeface="Arial" charset="0"/>
                          <a:ea typeface="Arial" charset="0"/>
                          <a:cs typeface="Arial" charset="0"/>
                        </a:rPr>
                        <a:t>     Support Staff</a:t>
                      </a:r>
                    </a:p>
                  </a:txBody>
                  <a:tcPr anchor="ctr">
                    <a:lnR w="12700" cap="flat" cmpd="sng" algn="ctr">
                      <a:solidFill>
                        <a:schemeClr val="tx1"/>
                      </a:solidFill>
                      <a:prstDash val="solid"/>
                      <a:round/>
                      <a:headEnd type="none" w="med" len="med"/>
                      <a:tailEnd type="none" w="med" len="med"/>
                    </a:lnR>
                  </a:tcPr>
                </a:tc>
                <a:tc>
                  <a:txBody>
                    <a:bodyPr/>
                    <a:lstStyle/>
                    <a:p>
                      <a:r>
                        <a:rPr lang="en-US" sz="1000" dirty="0">
                          <a:latin typeface="Arial" charset="0"/>
                          <a:ea typeface="Arial" charset="0"/>
                          <a:cs typeface="Arial" charset="0"/>
                        </a:rPr>
                        <a:t>$146 758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lang="en-US" sz="1000" dirty="0">
                          <a:solidFill>
                            <a:schemeClr val="tx1"/>
                          </a:solidFill>
                          <a:latin typeface="Arial" charset="0"/>
                          <a:ea typeface="Arial" charset="0"/>
                          <a:cs typeface="Arial" charset="0"/>
                        </a:rPr>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7"/>
                  </a:ext>
                </a:extLst>
              </a:tr>
              <a:tr h="256586">
                <a:tc>
                  <a:txBody>
                    <a:bodyPr/>
                    <a:lstStyle/>
                    <a:p>
                      <a:r>
                        <a:rPr lang="en-US" sz="1000">
                          <a:latin typeface="Arial" charset="0"/>
                          <a:ea typeface="Arial" charset="0"/>
                          <a:cs typeface="Arial" charset="0"/>
                        </a:rPr>
                        <a:t>     Administration</a:t>
                      </a:r>
                    </a:p>
                  </a:txBody>
                  <a:tcPr anchor="ctr">
                    <a:lnR w="12700" cap="flat" cmpd="sng" algn="ctr">
                      <a:solidFill>
                        <a:schemeClr val="tx1"/>
                      </a:solidFill>
                      <a:prstDash val="solid"/>
                      <a:round/>
                      <a:headEnd type="none" w="med" len="med"/>
                      <a:tailEnd type="none" w="med" len="med"/>
                    </a:lnR>
                  </a:tcPr>
                </a:tc>
                <a:tc>
                  <a:txBody>
                    <a:bodyPr/>
                    <a:lstStyle/>
                    <a:p>
                      <a:r>
                        <a:rPr lang="en-US" sz="1000" dirty="0">
                          <a:latin typeface="Arial" charset="0"/>
                          <a:ea typeface="Arial" charset="0"/>
                          <a:cs typeface="Arial" charset="0"/>
                        </a:rPr>
                        <a:t>$420 743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lang="en-US" sz="1000" dirty="0">
                          <a:solidFill>
                            <a:schemeClr val="tx1"/>
                          </a:solidFill>
                          <a:latin typeface="Arial" charset="0"/>
                          <a:ea typeface="Arial" charset="0"/>
                          <a:cs typeface="Arial" charset="0"/>
                        </a:rPr>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8"/>
                  </a:ext>
                </a:extLst>
              </a:tr>
              <a:tr h="256586">
                <a:tc>
                  <a:txBody>
                    <a:bodyPr/>
                    <a:lstStyle/>
                    <a:p>
                      <a:r>
                        <a:rPr lang="en-US" sz="1000">
                          <a:latin typeface="Arial" charset="0"/>
                          <a:ea typeface="Arial" charset="0"/>
                          <a:cs typeface="Arial" charset="0"/>
                        </a:rPr>
                        <a:t>     Total Staffing</a:t>
                      </a:r>
                    </a:p>
                  </a:txBody>
                  <a:tcPr anchor="ctr">
                    <a:lnR w="12700" cap="flat" cmpd="sng" algn="ctr">
                      <a:solidFill>
                        <a:schemeClr val="tx1"/>
                      </a:solidFill>
                      <a:prstDash val="solid"/>
                      <a:round/>
                      <a:headEnd type="none" w="med" len="med"/>
                      <a:tailEnd type="none" w="med" len="med"/>
                    </a:lnR>
                  </a:tcPr>
                </a:tc>
                <a:tc>
                  <a:txBody>
                    <a:bodyPr/>
                    <a:lstStyle/>
                    <a:p>
                      <a:r>
                        <a:rPr lang="en-US" sz="1000" dirty="0">
                          <a:latin typeface="Arial" charset="0"/>
                          <a:ea typeface="Arial" charset="0"/>
                          <a:cs typeface="Arial" charset="0"/>
                        </a:rPr>
                        <a:t>$3 630 387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r"/>
                      <a:r>
                        <a:rPr lang="en-US" sz="1000" dirty="0">
                          <a:solidFill>
                            <a:schemeClr val="tx1"/>
                          </a:solidFill>
                          <a:latin typeface="Arial" charset="0"/>
                          <a:ea typeface="Arial" charset="0"/>
                          <a:cs typeface="Arial" charset="0"/>
                        </a:rPr>
                        <a:t>35.9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9"/>
                  </a:ext>
                </a:extLst>
              </a:tr>
              <a:tr h="256586">
                <a:tc>
                  <a:txBody>
                    <a:bodyPr/>
                    <a:lstStyle/>
                    <a:p>
                      <a:endParaRPr lang="en-US" sz="1000">
                        <a:latin typeface="Arial" charset="0"/>
                        <a:ea typeface="Arial" charset="0"/>
                        <a:cs typeface="Arial" charset="0"/>
                      </a:endParaRPr>
                    </a:p>
                  </a:txBody>
                  <a:tcPr anchor="ctr">
                    <a:lnR w="12700" cap="flat" cmpd="sng" algn="ctr">
                      <a:noFill/>
                      <a:prstDash val="solid"/>
                      <a:round/>
                      <a:headEnd type="none" w="med" len="med"/>
                      <a:tailEnd type="none" w="med" len="med"/>
                    </a:lnR>
                  </a:tcPr>
                </a:tc>
                <a:tc>
                  <a:txBody>
                    <a:bodyPr/>
                    <a:lstStyle/>
                    <a:p>
                      <a:endParaRPr lang="en-US" sz="1000">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000" dirty="0">
                        <a:solidFill>
                          <a:srgbClr val="FF0000"/>
                        </a:solidFill>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0"/>
                  </a:ext>
                </a:extLst>
              </a:tr>
              <a:tr h="256586">
                <a:tc>
                  <a:txBody>
                    <a:bodyPr/>
                    <a:lstStyle/>
                    <a:p>
                      <a:r>
                        <a:rPr lang="en-US" sz="1000">
                          <a:latin typeface="Arial" charset="0"/>
                          <a:ea typeface="Arial" charset="0"/>
                          <a:cs typeface="Arial" charset="0"/>
                        </a:rPr>
                        <a:t>Supplies/Other</a:t>
                      </a:r>
                    </a:p>
                  </a:txBody>
                  <a:tcPr anchor="ctr">
                    <a:lnR w="12700" cap="flat" cmpd="sng" algn="ctr">
                      <a:solidFill>
                        <a:schemeClr val="tx1"/>
                      </a:solidFill>
                      <a:prstDash val="solid"/>
                      <a:round/>
                      <a:headEnd type="none" w="med" len="med"/>
                      <a:tailEnd type="none" w="med" len="med"/>
                    </a:lnR>
                    <a:lnB>
                      <a:noFill/>
                    </a:lnB>
                  </a:tcPr>
                </a:tc>
                <a:tc>
                  <a:txBody>
                    <a:bodyPr/>
                    <a:lstStyle/>
                    <a:p>
                      <a:r>
                        <a:rPr lang="en-US" sz="1000" dirty="0">
                          <a:latin typeface="Arial" charset="0"/>
                          <a:ea typeface="Arial" charset="0"/>
                          <a:cs typeface="Arial" charset="0"/>
                        </a:rPr>
                        <a:t>$125 502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endParaRPr lang="en-US" sz="1000" dirty="0">
                        <a:solidFill>
                          <a:srgbClr val="FF0000"/>
                        </a:solidFill>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1"/>
                  </a:ext>
                </a:extLst>
              </a:tr>
              <a:tr h="256586">
                <a:tc>
                  <a:txBody>
                    <a:bodyPr/>
                    <a:lstStyle/>
                    <a:p>
                      <a:endParaRPr lang="en-US" sz="1000">
                        <a:latin typeface="Arial" charset="0"/>
                        <a:ea typeface="Arial" charset="0"/>
                        <a:cs typeface="Arial" charset="0"/>
                      </a:endParaRPr>
                    </a:p>
                  </a:txBody>
                  <a:tcPr anchor="ctr">
                    <a:lnL>
                      <a:noFill/>
                    </a:lnL>
                    <a:lnR w="12700" cap="flat" cmpd="sng" algn="ctr">
                      <a:no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000">
                        <a:solidFill>
                          <a:srgbClr val="FF0000"/>
                        </a:solidFill>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56586">
                <a:tc>
                  <a:txBody>
                    <a:bodyPr/>
                    <a:lstStyle/>
                    <a:p>
                      <a:r>
                        <a:rPr lang="en-US" sz="1000" b="1" dirty="0">
                          <a:latin typeface="Arial" charset="0"/>
                          <a:ea typeface="Arial" charset="0"/>
                          <a:cs typeface="Arial" charset="0"/>
                        </a:rPr>
                        <a:t>Total</a:t>
                      </a:r>
                      <a:r>
                        <a:rPr lang="en-US" sz="1000" b="1" baseline="0" dirty="0">
                          <a:latin typeface="Arial" charset="0"/>
                          <a:ea typeface="Arial" charset="0"/>
                          <a:cs typeface="Arial" charset="0"/>
                        </a:rPr>
                        <a:t> RAM Deployment Plans</a:t>
                      </a:r>
                      <a:endParaRPr lang="en-US" sz="1000" b="1" dirty="0">
                        <a:latin typeface="Arial" charset="0"/>
                        <a:ea typeface="Arial" charset="0"/>
                        <a:cs typeface="Arial"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000" dirty="0">
                          <a:latin typeface="Arial" charset="0"/>
                          <a:ea typeface="Arial" charset="0"/>
                          <a:cs typeface="Arial" charset="0"/>
                        </a:rPr>
                        <a:t>$3 755 889</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90000"/>
                      </a:schemeClr>
                    </a:solidFill>
                  </a:tcPr>
                </a:tc>
                <a:tc>
                  <a:txBody>
                    <a:bodyPr/>
                    <a:lstStyle/>
                    <a:p>
                      <a:pPr algn="r"/>
                      <a:endParaRPr lang="en-US" sz="1000" dirty="0">
                        <a:solidFill>
                          <a:srgbClr val="FF0000"/>
                        </a:solidFill>
                        <a:latin typeface="Arial" charset="0"/>
                        <a:ea typeface="Arial" charset="0"/>
                        <a:cs typeface="Arial" charset="0"/>
                      </a:endParaRPr>
                    </a:p>
                  </a:txBody>
                  <a:tcPr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3"/>
                  </a:ext>
                </a:extLst>
              </a:tr>
            </a:tbl>
          </a:graphicData>
        </a:graphic>
      </p:graphicFrame>
      <p:sp>
        <p:nvSpPr>
          <p:cNvPr id="4" name="Title 1">
            <a:extLst>
              <a:ext uri="{FF2B5EF4-FFF2-40B4-BE49-F238E27FC236}">
                <a16:creationId xmlns:a16="http://schemas.microsoft.com/office/drawing/2014/main" id="{17591253-B017-1ABF-3E1E-71973214CE9D}"/>
              </a:ext>
            </a:extLst>
          </p:cNvPr>
          <p:cNvSpPr>
            <a:spLocks noGrp="1"/>
          </p:cNvSpPr>
          <p:nvPr>
            <p:ph type="title"/>
          </p:nvPr>
        </p:nvSpPr>
        <p:spPr>
          <a:xfrm>
            <a:off x="2556769" y="350750"/>
            <a:ext cx="6584517" cy="708918"/>
          </a:xfrm>
        </p:spPr>
        <p:txBody>
          <a:bodyPr>
            <a:normAutofit/>
          </a:bodyPr>
          <a:lstStyle/>
          <a:p>
            <a:r>
              <a:rPr lang="en-CA" sz="2500" b="1">
                <a:solidFill>
                  <a:srgbClr val="00B0F0"/>
                </a:solidFill>
                <a:latin typeface="Arial"/>
                <a:cs typeface="Arial"/>
              </a:rPr>
              <a:t>Our 2025-26 School Budget</a:t>
            </a:r>
            <a:endParaRPr lang="en-US" sz="2500" dirty="0">
              <a:solidFill>
                <a:srgbClr val="00B0F0"/>
              </a:solidFill>
            </a:endParaRPr>
          </a:p>
        </p:txBody>
      </p:sp>
    </p:spTree>
    <p:extLst>
      <p:ext uri="{BB962C8B-B14F-4D97-AF65-F5344CB8AC3E}">
        <p14:creationId xmlns:p14="http://schemas.microsoft.com/office/powerpoint/2010/main" val="2993749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ABFEDD-0AEB-4729-8D7F-E7148F806F4A}"/>
              </a:ext>
            </a:extLst>
          </p:cNvPr>
          <p:cNvSpPr/>
          <p:nvPr/>
        </p:nvSpPr>
        <p:spPr>
          <a:xfrm>
            <a:off x="2559551" y="484781"/>
            <a:ext cx="6579146" cy="477054"/>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500" b="1" dirty="0">
                <a:solidFill>
                  <a:srgbClr val="00B0F0"/>
                </a:solidFill>
                <a:latin typeface="Arial"/>
                <a:ea typeface="Arial" charset="0"/>
                <a:cs typeface="Arial"/>
              </a:rPr>
              <a:t>Our 2025-26 School Fees</a:t>
            </a:r>
            <a:endParaRPr lang="en-CA" sz="2500" dirty="0">
              <a:solidFill>
                <a:srgbClr val="00B0F0"/>
              </a:solidFill>
              <a:latin typeface="Arial"/>
              <a:cs typeface="Arial"/>
            </a:endParaRPr>
          </a:p>
        </p:txBody>
      </p:sp>
      <p:sp>
        <p:nvSpPr>
          <p:cNvPr id="5" name="Content Placeholder 2">
            <a:extLst>
              <a:ext uri="{FF2B5EF4-FFF2-40B4-BE49-F238E27FC236}">
                <a16:creationId xmlns:a16="http://schemas.microsoft.com/office/drawing/2014/main" id="{3448FE6D-5F52-4C91-8CF8-8172F397A88B}"/>
              </a:ext>
            </a:extLst>
          </p:cNvPr>
          <p:cNvSpPr>
            <a:spLocks noGrp="1"/>
          </p:cNvSpPr>
          <p:nvPr>
            <p:ph idx="1"/>
          </p:nvPr>
        </p:nvSpPr>
        <p:spPr>
          <a:xfrm>
            <a:off x="2559551" y="1068081"/>
            <a:ext cx="6248783" cy="3834332"/>
          </a:xfrm>
        </p:spPr>
        <p:txBody>
          <a:bodyPr>
            <a:normAutofit/>
          </a:bodyPr>
          <a:lstStyle/>
          <a:p>
            <a:pPr marL="0" indent="0">
              <a:buNone/>
            </a:pPr>
            <a:r>
              <a:rPr lang="en-US" sz="2000" dirty="0">
                <a:solidFill>
                  <a:schemeClr val="tx1">
                    <a:lumMod val="50000"/>
                    <a:lumOff val="50000"/>
                  </a:schemeClr>
                </a:solidFill>
                <a:latin typeface="Arial"/>
                <a:ea typeface="Arial" charset="0"/>
                <a:cs typeface="Arial"/>
              </a:rPr>
              <a:t>We will consult with families by outlining proposed activities for the upcoming year that may require a fee for cost recovery. </a:t>
            </a:r>
            <a:endParaRPr lang="en-US" dirty="0">
              <a:solidFill>
                <a:schemeClr val="tx1">
                  <a:lumMod val="50000"/>
                  <a:lumOff val="50000"/>
                </a:schemeClr>
              </a:solidFill>
              <a:highlight>
                <a:srgbClr val="FFFF00"/>
              </a:highlight>
              <a:latin typeface="Arial"/>
              <a:ea typeface="Arial" charset="0"/>
              <a:cs typeface="Arial"/>
            </a:endParaRPr>
          </a:p>
          <a:p>
            <a:pPr lvl="1"/>
            <a:r>
              <a:rPr lang="en-US" dirty="0">
                <a:latin typeface="Arial"/>
                <a:cs typeface="Arial"/>
              </a:rPr>
              <a:t>Field trips</a:t>
            </a:r>
          </a:p>
          <a:p>
            <a:pPr lvl="1"/>
            <a:r>
              <a:rPr lang="en-US" dirty="0">
                <a:latin typeface="Arial"/>
                <a:cs typeface="Arial"/>
              </a:rPr>
              <a:t>In-school activities</a:t>
            </a:r>
          </a:p>
          <a:p>
            <a:pPr lvl="1"/>
            <a:r>
              <a:rPr lang="en-US" dirty="0">
                <a:latin typeface="Arial"/>
                <a:cs typeface="Arial"/>
              </a:rPr>
              <a:t>Artist in residence</a:t>
            </a:r>
          </a:p>
          <a:p>
            <a:pPr lvl="1"/>
            <a:r>
              <a:rPr lang="en-US" dirty="0">
                <a:latin typeface="Arial"/>
                <a:cs typeface="Arial"/>
              </a:rPr>
              <a:t>Guest speakers</a:t>
            </a:r>
          </a:p>
          <a:p>
            <a:pPr lvl="1"/>
            <a:r>
              <a:rPr lang="en-US" dirty="0">
                <a:latin typeface="Arial"/>
                <a:cs typeface="Arial"/>
              </a:rPr>
              <a:t>Workshops</a:t>
            </a:r>
          </a:p>
          <a:p>
            <a:pPr lvl="1"/>
            <a:endParaRPr lang="en-US" dirty="0">
              <a:latin typeface="Arial"/>
              <a:cs typeface="Arial"/>
            </a:endParaRPr>
          </a:p>
          <a:p>
            <a:pPr lvl="1"/>
            <a:r>
              <a:rPr lang="en-US" dirty="0">
                <a:latin typeface="Arial"/>
                <a:cs typeface="Arial"/>
              </a:rPr>
              <a:t>Fundraising, fees and budget</a:t>
            </a:r>
          </a:p>
          <a:p>
            <a:pPr lvl="1"/>
            <a:r>
              <a:rPr lang="en-US">
                <a:latin typeface="Arial"/>
                <a:cs typeface="Arial"/>
              </a:rPr>
              <a:t>School based vs central fees</a:t>
            </a:r>
            <a:endParaRPr lang="en-US" dirty="0">
              <a:latin typeface="Arial"/>
              <a:cs typeface="Arial"/>
            </a:endParaRPr>
          </a:p>
        </p:txBody>
      </p:sp>
    </p:spTree>
    <p:extLst>
      <p:ext uri="{BB962C8B-B14F-4D97-AF65-F5344CB8AC3E}">
        <p14:creationId xmlns:p14="http://schemas.microsoft.com/office/powerpoint/2010/main" val="258973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80640" y="204395"/>
            <a:ext cx="6575265" cy="1133621"/>
          </a:xfrm>
        </p:spPr>
        <p:txBody>
          <a:bodyPr>
            <a:normAutofit fontScale="90000"/>
          </a:bodyPr>
          <a:lstStyle/>
          <a:p>
            <a:pPr defTabSz="457200">
              <a:lnSpc>
                <a:spcPct val="100000"/>
              </a:lnSpc>
              <a:spcBef>
                <a:spcPts val="0"/>
              </a:spcBef>
            </a:pPr>
            <a:br>
              <a:rPr lang="en-US" b="1" dirty="0">
                <a:latin typeface="Arial"/>
                <a:ea typeface="+mn-ea"/>
                <a:cs typeface="Arial"/>
              </a:rPr>
            </a:br>
            <a:r>
              <a:rPr lang="en-US" b="1" dirty="0">
                <a:solidFill>
                  <a:srgbClr val="00B0F0"/>
                </a:solidFill>
                <a:latin typeface="Arial"/>
                <a:ea typeface="+mn-ea"/>
                <a:cs typeface="Arial"/>
              </a:rPr>
              <a:t>2026 School Planning</a:t>
            </a:r>
            <a:br>
              <a:rPr lang="en-US" b="1" dirty="0">
                <a:latin typeface="Arial" panose="020B0604020202020204" pitchFamily="34" charset="0"/>
                <a:ea typeface="+mn-ea"/>
                <a:cs typeface="Arial" panose="020B0604020202020204" pitchFamily="34" charset="0"/>
              </a:rPr>
            </a:br>
            <a:endParaRPr lang="en-US"/>
          </a:p>
        </p:txBody>
      </p:sp>
      <p:sp>
        <p:nvSpPr>
          <p:cNvPr id="5" name="Content Placeholder 4"/>
          <p:cNvSpPr>
            <a:spLocks noGrp="1"/>
          </p:cNvSpPr>
          <p:nvPr>
            <p:ph idx="1"/>
          </p:nvPr>
        </p:nvSpPr>
        <p:spPr>
          <a:xfrm>
            <a:off x="2580640" y="1520202"/>
            <a:ext cx="5984626" cy="3834332"/>
          </a:xfrm>
        </p:spPr>
        <p:txBody>
          <a:bodyPr>
            <a:normAutofit/>
          </a:bodyPr>
          <a:lstStyle/>
          <a:p>
            <a:pPr marL="0" indent="0" defTabSz="457200">
              <a:lnSpc>
                <a:spcPct val="100000"/>
              </a:lnSpc>
              <a:spcBef>
                <a:spcPts val="600"/>
              </a:spcBef>
              <a:spcAft>
                <a:spcPts val="600"/>
              </a:spcAft>
              <a:buClr>
                <a:srgbClr val="00B0F0"/>
              </a:buClr>
              <a:buNone/>
            </a:pPr>
            <a:r>
              <a:rPr lang="en-CA" dirty="0">
                <a:solidFill>
                  <a:schemeClr val="tx1">
                    <a:lumMod val="50000"/>
                    <a:lumOff val="50000"/>
                  </a:schemeClr>
                </a:solidFill>
                <a:latin typeface="Arial"/>
                <a:cs typeface="Arial"/>
              </a:rPr>
              <a:t>The purpose of this meeting is to:</a:t>
            </a:r>
          </a:p>
          <a:p>
            <a:pPr marL="742950" lvl="1" indent="-285750" defTabSz="457200">
              <a:lnSpc>
                <a:spcPct val="100000"/>
              </a:lnSpc>
              <a:spcBef>
                <a:spcPts val="600"/>
              </a:spcBef>
              <a:spcAft>
                <a:spcPts val="600"/>
              </a:spcAft>
              <a:buClr>
                <a:srgbClr val="00B0F0"/>
              </a:buClr>
              <a:buFont typeface="Wingdings" panose="05000000000000000000" pitchFamily="2" charset="2"/>
              <a:buChar char="§"/>
            </a:pPr>
            <a:r>
              <a:rPr lang="en-CA" sz="2400" dirty="0">
                <a:solidFill>
                  <a:schemeClr val="bg1">
                    <a:lumMod val="50000"/>
                  </a:schemeClr>
                </a:solidFill>
                <a:latin typeface="Arial"/>
                <a:cs typeface="Arial"/>
              </a:rPr>
              <a:t>Share information about school planning at </a:t>
            </a:r>
            <a:r>
              <a:rPr lang="en-CA" sz="2400" dirty="0">
                <a:latin typeface="Arial"/>
                <a:cs typeface="Arial"/>
              </a:rPr>
              <a:t>Westgate School</a:t>
            </a:r>
          </a:p>
          <a:p>
            <a:pPr marL="742950" lvl="1" indent="-285750" defTabSz="457200">
              <a:lnSpc>
                <a:spcPct val="100000"/>
              </a:lnSpc>
              <a:spcBef>
                <a:spcPts val="600"/>
              </a:spcBef>
              <a:spcAft>
                <a:spcPts val="600"/>
              </a:spcAft>
              <a:buClr>
                <a:srgbClr val="00B0F0"/>
              </a:buClr>
              <a:buFont typeface="Wingdings" panose="05000000000000000000" pitchFamily="2" charset="2"/>
              <a:buChar char="§"/>
            </a:pPr>
            <a:r>
              <a:rPr lang="en-CA" sz="2400" dirty="0">
                <a:solidFill>
                  <a:schemeClr val="bg1">
                    <a:lumMod val="50000"/>
                  </a:schemeClr>
                </a:solidFill>
                <a:latin typeface="Arial"/>
                <a:cs typeface="Arial"/>
              </a:rPr>
              <a:t>Gather feedback that may be considered in making future school planning decisions</a:t>
            </a:r>
          </a:p>
        </p:txBody>
      </p:sp>
    </p:spTree>
    <p:extLst>
      <p:ext uri="{BB962C8B-B14F-4D97-AF65-F5344CB8AC3E}">
        <p14:creationId xmlns:p14="http://schemas.microsoft.com/office/powerpoint/2010/main" val="1465940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ABFEDD-0AEB-4729-8D7F-E7148F806F4A}"/>
              </a:ext>
            </a:extLst>
          </p:cNvPr>
          <p:cNvSpPr/>
          <p:nvPr/>
        </p:nvSpPr>
        <p:spPr>
          <a:xfrm>
            <a:off x="2559551" y="484781"/>
            <a:ext cx="6579146" cy="477054"/>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500" b="1" dirty="0">
                <a:solidFill>
                  <a:srgbClr val="00B0F0"/>
                </a:solidFill>
                <a:latin typeface="Arial"/>
                <a:ea typeface="Arial" charset="0"/>
                <a:cs typeface="Arial"/>
              </a:rPr>
              <a:t>Our 2025-26 School Fees</a:t>
            </a:r>
            <a:endParaRPr lang="en-CA" sz="2500" dirty="0">
              <a:solidFill>
                <a:srgbClr val="00B0F0"/>
              </a:solidFill>
              <a:latin typeface="Arial"/>
              <a:cs typeface="Arial"/>
            </a:endParaRPr>
          </a:p>
        </p:txBody>
      </p:sp>
      <p:sp>
        <p:nvSpPr>
          <p:cNvPr id="5" name="Content Placeholder 4">
            <a:extLst>
              <a:ext uri="{FF2B5EF4-FFF2-40B4-BE49-F238E27FC236}">
                <a16:creationId xmlns:a16="http://schemas.microsoft.com/office/drawing/2014/main" id="{295AF76B-4A0E-4B50-9E77-5BE2A8C41702}"/>
              </a:ext>
            </a:extLst>
          </p:cNvPr>
          <p:cNvSpPr>
            <a:spLocks noGrp="1"/>
          </p:cNvSpPr>
          <p:nvPr>
            <p:ph idx="1"/>
          </p:nvPr>
        </p:nvSpPr>
        <p:spPr>
          <a:xfrm>
            <a:off x="2559551" y="1280161"/>
            <a:ext cx="5982565" cy="3622252"/>
          </a:xfrm>
        </p:spPr>
        <p:txBody>
          <a:bodyPr>
            <a:normAutofit/>
          </a:bodyPr>
          <a:lstStyle/>
          <a:p>
            <a:pPr>
              <a:buNone/>
            </a:pPr>
            <a:r>
              <a:rPr lang="en-CA" sz="2000" dirty="0">
                <a:solidFill>
                  <a:srgbClr val="000000"/>
                </a:solidFill>
                <a:latin typeface="Arial"/>
                <a:cs typeface="Arial"/>
                <a:hlinkClick r:id="rId3"/>
              </a:rPr>
              <a:t>Guide to 2025-26 School Fees</a:t>
            </a:r>
            <a:endParaRPr lang="en-US" dirty="0"/>
          </a:p>
          <a:p>
            <a:pPr>
              <a:buNone/>
            </a:pPr>
            <a:endParaRPr lang="en-CA" sz="2000" dirty="0">
              <a:solidFill>
                <a:srgbClr val="000000"/>
              </a:solidFill>
              <a:latin typeface="Arial" charset="0"/>
              <a:ea typeface="Arial" charset="0"/>
              <a:cs typeface="Arial"/>
            </a:endParaRPr>
          </a:p>
          <a:p>
            <a:pPr>
              <a:buNone/>
            </a:pPr>
            <a:r>
              <a:rPr lang="en-CA" sz="2000">
                <a:solidFill>
                  <a:srgbClr val="000000"/>
                </a:solidFill>
                <a:latin typeface="Arial"/>
                <a:ea typeface="Arial" charset="0"/>
                <a:cs typeface="Arial"/>
              </a:rPr>
              <a:t>Next year's fees - significant changes from this year's </a:t>
            </a:r>
            <a:r>
              <a:rPr lang="en-CA" sz="2000" dirty="0">
                <a:solidFill>
                  <a:srgbClr val="000000"/>
                </a:solidFill>
                <a:latin typeface="Arial"/>
                <a:ea typeface="Arial" charset="0"/>
                <a:cs typeface="Arial"/>
              </a:rPr>
              <a:t>fees.</a:t>
            </a:r>
          </a:p>
          <a:p>
            <a:pPr marL="0" indent="0">
              <a:buNone/>
            </a:pPr>
            <a:endParaRPr lang="en-CA" sz="2000" dirty="0">
              <a:solidFill>
                <a:srgbClr val="FF0000"/>
              </a:solidFill>
              <a:latin typeface="Arial" charset="0"/>
              <a:ea typeface="Arial" charset="0"/>
              <a:cs typeface="Arial"/>
            </a:endParaRPr>
          </a:p>
        </p:txBody>
      </p:sp>
    </p:spTree>
    <p:extLst>
      <p:ext uri="{BB962C8B-B14F-4D97-AF65-F5344CB8AC3E}">
        <p14:creationId xmlns:p14="http://schemas.microsoft.com/office/powerpoint/2010/main" val="1765930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ABFEDD-0AEB-4729-8D7F-E7148F806F4A}"/>
              </a:ext>
            </a:extLst>
          </p:cNvPr>
          <p:cNvSpPr/>
          <p:nvPr/>
        </p:nvSpPr>
        <p:spPr>
          <a:xfrm>
            <a:off x="2559551" y="484781"/>
            <a:ext cx="6579146" cy="477054"/>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500" b="1">
                <a:solidFill>
                  <a:srgbClr val="00B0F0"/>
                </a:solidFill>
                <a:latin typeface="Arial"/>
                <a:ea typeface="Arial" charset="0"/>
                <a:cs typeface="Arial"/>
              </a:rPr>
              <a:t>Our 2024-25 School Fees</a:t>
            </a:r>
            <a:endParaRPr lang="en-CA" sz="2500">
              <a:solidFill>
                <a:srgbClr val="00B0F0"/>
              </a:solidFill>
              <a:latin typeface="Arial"/>
              <a:cs typeface="Arial"/>
            </a:endParaRPr>
          </a:p>
        </p:txBody>
      </p:sp>
      <p:sp>
        <p:nvSpPr>
          <p:cNvPr id="3" name="Content Placeholder 2">
            <a:extLst>
              <a:ext uri="{FF2B5EF4-FFF2-40B4-BE49-F238E27FC236}">
                <a16:creationId xmlns:a16="http://schemas.microsoft.com/office/drawing/2014/main" id="{F9F77A55-27D8-452C-B318-9E64567D647B}"/>
              </a:ext>
            </a:extLst>
          </p:cNvPr>
          <p:cNvSpPr>
            <a:spLocks noGrp="1"/>
          </p:cNvSpPr>
          <p:nvPr>
            <p:ph idx="1"/>
          </p:nvPr>
        </p:nvSpPr>
        <p:spPr>
          <a:xfrm>
            <a:off x="2866417" y="1068081"/>
            <a:ext cx="6054746" cy="3328821"/>
          </a:xfrm>
        </p:spPr>
        <p:txBody>
          <a:bodyPr>
            <a:normAutofit/>
          </a:bodyPr>
          <a:lstStyle/>
          <a:p>
            <a:pPr>
              <a:buFont typeface="Calibri"/>
              <a:buChar char="-"/>
            </a:pPr>
            <a:endParaRPr lang="en-US" sz="2000" dirty="0">
              <a:latin typeface="Arial" charset="0"/>
              <a:ea typeface="Arial" charset="0"/>
              <a:cs typeface="Arial" charset="0"/>
            </a:endParaRPr>
          </a:p>
          <a:p>
            <a:pPr marL="0" indent="0">
              <a:buClr>
                <a:srgbClr val="00B0F0"/>
              </a:buClr>
              <a:buNone/>
            </a:pPr>
            <a:r>
              <a:rPr lang="en-US" sz="2000" b="1" dirty="0">
                <a:solidFill>
                  <a:schemeClr val="tx1">
                    <a:lumMod val="50000"/>
                    <a:lumOff val="50000"/>
                  </a:schemeClr>
                </a:solidFill>
                <a:latin typeface="Arial"/>
                <a:cs typeface="Arial"/>
              </a:rPr>
              <a:t>Report to Parents on Fees</a:t>
            </a:r>
          </a:p>
          <a:p>
            <a:pPr marL="0" indent="0">
              <a:buClr>
                <a:srgbClr val="00B0F0"/>
              </a:buClr>
              <a:buNone/>
            </a:pPr>
            <a:r>
              <a:rPr lang="en-US" sz="2000" dirty="0">
                <a:solidFill>
                  <a:schemeClr val="tx1">
                    <a:lumMod val="50000"/>
                    <a:lumOff val="50000"/>
                  </a:schemeClr>
                </a:solidFill>
                <a:latin typeface="Arial"/>
                <a:cs typeface="Arial"/>
                <a:hlinkClick r:id="rId3"/>
              </a:rPr>
              <a:t>https://westgate.cbe.ab.ca/fees</a:t>
            </a:r>
            <a:endParaRPr lang="en-US" sz="2000" dirty="0">
              <a:solidFill>
                <a:schemeClr val="tx1">
                  <a:lumMod val="50000"/>
                  <a:lumOff val="50000"/>
                </a:schemeClr>
              </a:solidFill>
              <a:latin typeface="Arial"/>
              <a:cs typeface="Arial"/>
            </a:endParaRPr>
          </a:p>
          <a:p>
            <a:pPr marL="0" indent="0">
              <a:buNone/>
            </a:pPr>
            <a:endParaRPr lang="en-US" sz="2000" dirty="0">
              <a:solidFill>
                <a:schemeClr val="tx1">
                  <a:lumMod val="50000"/>
                  <a:lumOff val="50000"/>
                </a:schemeClr>
              </a:solidFill>
              <a:latin typeface="Arial"/>
              <a:cs typeface="Arial"/>
            </a:endParaRPr>
          </a:p>
          <a:p>
            <a:pPr marL="283845" indent="-283845">
              <a:buFont typeface="Calibri"/>
              <a:buChar char="-"/>
            </a:pPr>
            <a:r>
              <a:rPr lang="en-US" sz="2000">
                <a:solidFill>
                  <a:schemeClr val="tx1">
                    <a:lumMod val="50000"/>
                    <a:lumOff val="50000"/>
                  </a:schemeClr>
                </a:solidFill>
                <a:latin typeface="Arial"/>
                <a:cs typeface="Arial"/>
              </a:rPr>
              <a:t>Deficit of $2105</a:t>
            </a:r>
            <a:endParaRPr lang="en-US" sz="2000" dirty="0">
              <a:solidFill>
                <a:schemeClr val="tx1">
                  <a:lumMod val="50000"/>
                  <a:lumOff val="50000"/>
                </a:schemeClr>
              </a:solidFill>
              <a:latin typeface="Arial"/>
              <a:cs typeface="Arial"/>
            </a:endParaRPr>
          </a:p>
          <a:p>
            <a:pPr marL="0" indent="0">
              <a:buClr>
                <a:srgbClr val="00B0F0"/>
              </a:buClr>
              <a:buNone/>
            </a:pPr>
            <a:endParaRPr lang="en-US" sz="2000" dirty="0">
              <a:solidFill>
                <a:schemeClr val="tx1">
                  <a:lumMod val="50000"/>
                  <a:lumOff val="50000"/>
                </a:schemeClr>
              </a:solidFill>
              <a:latin typeface="Arial"/>
              <a:cs typeface="Arial"/>
            </a:endParaRPr>
          </a:p>
          <a:p>
            <a:pPr marL="0" indent="0">
              <a:buClr>
                <a:srgbClr val="00B0F0"/>
              </a:buClr>
              <a:buNone/>
            </a:pPr>
            <a:endParaRPr lang="en-US" sz="2000" dirty="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1585468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76586" cy="708918"/>
          </a:xfrm>
        </p:spPr>
        <p:txBody>
          <a:bodyPr>
            <a:normAutofit/>
          </a:bodyPr>
          <a:lstStyle/>
          <a:p>
            <a:r>
              <a:rPr lang="en-CA" sz="2500" b="1">
                <a:solidFill>
                  <a:srgbClr val="00B0F0"/>
                </a:solidFill>
                <a:latin typeface="Arial"/>
                <a:cs typeface="Arial"/>
              </a:rPr>
              <a:t>Questions?</a:t>
            </a:r>
            <a:endParaRPr lang="en-US">
              <a:solidFill>
                <a:srgbClr val="00B0F0"/>
              </a:solidFill>
              <a:latin typeface="Arial"/>
              <a:cs typeface="Arial"/>
            </a:endParaRPr>
          </a:p>
        </p:txBody>
      </p:sp>
      <p:sp>
        <p:nvSpPr>
          <p:cNvPr id="5" name="Content Placeholder 4"/>
          <p:cNvSpPr>
            <a:spLocks noGrp="1"/>
          </p:cNvSpPr>
          <p:nvPr>
            <p:ph idx="1"/>
          </p:nvPr>
        </p:nvSpPr>
        <p:spPr>
          <a:xfrm>
            <a:off x="2559551" y="1721223"/>
            <a:ext cx="5994140" cy="3181189"/>
          </a:xfrm>
        </p:spPr>
        <p:txBody>
          <a:bodyPr>
            <a:normAutofit/>
          </a:bodyPr>
          <a:lstStyle/>
          <a:p>
            <a:pPr marL="0" indent="0">
              <a:lnSpc>
                <a:spcPct val="100000"/>
              </a:lnSpc>
              <a:spcBef>
                <a:spcPts val="600"/>
              </a:spcBef>
              <a:spcAft>
                <a:spcPts val="600"/>
              </a:spcAft>
              <a:buClr>
                <a:srgbClr val="00B0F0"/>
              </a:buClr>
              <a:buNone/>
            </a:pPr>
            <a:r>
              <a:rPr lang="en-CA" dirty="0">
                <a:latin typeface="Arial"/>
                <a:cs typeface="Arial"/>
              </a:rPr>
              <a:t>We’ll take a few minutes to answer questions about our school budget and fees.</a:t>
            </a:r>
            <a:endParaRPr lang="en-US" dirty="0"/>
          </a:p>
          <a:p>
            <a:pPr marL="342900" indent="-342900">
              <a:lnSpc>
                <a:spcPct val="100000"/>
              </a:lnSpc>
              <a:spcAft>
                <a:spcPts val="600"/>
              </a:spcAft>
              <a:buClr>
                <a:srgbClr val="00B0F0"/>
              </a:buClr>
              <a:buFont typeface="Wingdings" panose="05000000000000000000" pitchFamily="2" charset="2"/>
              <a:buChar char="§"/>
            </a:pPr>
            <a:endParaRPr lang="en-CA" sz="19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9287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76586" cy="708918"/>
          </a:xfrm>
        </p:spPr>
        <p:txBody>
          <a:bodyPr>
            <a:normAutofit/>
          </a:bodyPr>
          <a:lstStyle/>
          <a:p>
            <a:r>
              <a:rPr lang="en-CA" sz="2500" b="1">
                <a:solidFill>
                  <a:srgbClr val="00B0F0"/>
                </a:solidFill>
                <a:latin typeface="Arial"/>
                <a:cs typeface="Arial"/>
              </a:rPr>
              <a:t>Gathering Your Feedback</a:t>
            </a:r>
          </a:p>
        </p:txBody>
      </p:sp>
      <p:sp>
        <p:nvSpPr>
          <p:cNvPr id="5" name="Content Placeholder 4"/>
          <p:cNvSpPr>
            <a:spLocks noGrp="1"/>
          </p:cNvSpPr>
          <p:nvPr>
            <p:ph idx="1"/>
          </p:nvPr>
        </p:nvSpPr>
        <p:spPr>
          <a:xfrm>
            <a:off x="2559552" y="1268953"/>
            <a:ext cx="5994140" cy="2652807"/>
          </a:xfrm>
        </p:spPr>
        <p:txBody>
          <a:bodyPr>
            <a:normAutofit/>
          </a:bodyPr>
          <a:lstStyle/>
          <a:p>
            <a:pPr marL="0" indent="0">
              <a:lnSpc>
                <a:spcPct val="120000"/>
              </a:lnSpc>
              <a:spcBef>
                <a:spcPts val="600"/>
              </a:spcBef>
              <a:spcAft>
                <a:spcPts val="600"/>
              </a:spcAft>
              <a:buClr>
                <a:srgbClr val="00B0F0"/>
              </a:buClr>
              <a:buNone/>
            </a:pPr>
            <a:r>
              <a:rPr lang="en-CA" sz="2000">
                <a:solidFill>
                  <a:schemeClr val="bg1">
                    <a:lumMod val="50000"/>
                  </a:schemeClr>
                </a:solidFill>
                <a:latin typeface="Arial"/>
                <a:cs typeface="Arial"/>
              </a:rPr>
              <a:t>Feedback</a:t>
            </a:r>
            <a:r>
              <a:rPr lang="en-CA" sz="2000">
                <a:solidFill>
                  <a:schemeClr val="bg1">
                    <a:lumMod val="50000"/>
                  </a:schemeClr>
                </a:solidFill>
                <a:latin typeface="Arial"/>
                <a:ea typeface="Arial" charset="0"/>
                <a:cs typeface="Arial"/>
              </a:rPr>
              <a:t> </a:t>
            </a:r>
            <a:r>
              <a:rPr lang="en-CA" sz="2000">
                <a:solidFill>
                  <a:schemeClr val="tx1">
                    <a:lumMod val="50000"/>
                    <a:lumOff val="50000"/>
                  </a:schemeClr>
                </a:solidFill>
                <a:latin typeface="Arial"/>
                <a:ea typeface="Arial" charset="0"/>
                <a:cs typeface="Arial"/>
              </a:rPr>
              <a:t>is important as we consider school planning. When students, families and staff work closely together, students achieve greater success in their learning.</a:t>
            </a:r>
            <a:endParaRPr lang="en-CA" sz="2000">
              <a:solidFill>
                <a:schemeClr val="tx1">
                  <a:lumMod val="50000"/>
                  <a:lumOff val="50000"/>
                </a:schemeClr>
              </a:solidFill>
              <a:latin typeface="Arial"/>
              <a:cs typeface="Arial"/>
            </a:endParaRPr>
          </a:p>
          <a:p>
            <a:pPr marL="0" indent="0">
              <a:lnSpc>
                <a:spcPct val="120000"/>
              </a:lnSpc>
              <a:spcBef>
                <a:spcPts val="600"/>
              </a:spcBef>
              <a:spcAft>
                <a:spcPts val="600"/>
              </a:spcAft>
              <a:buClr>
                <a:srgbClr val="00B0F0"/>
              </a:buClr>
              <a:buNone/>
            </a:pPr>
            <a:r>
              <a:rPr lang="en-CA" sz="2000">
                <a:solidFill>
                  <a:schemeClr val="bg1">
                    <a:lumMod val="50000"/>
                  </a:schemeClr>
                </a:solidFill>
                <a:latin typeface="Arial"/>
                <a:cs typeface="Arial"/>
              </a:rPr>
              <a:t>We’d now like to gather your feedback on some specific questions.</a:t>
            </a:r>
          </a:p>
          <a:p>
            <a:pPr marL="0" indent="0">
              <a:lnSpc>
                <a:spcPct val="120000"/>
              </a:lnSpc>
              <a:spcBef>
                <a:spcPts val="600"/>
              </a:spcBef>
              <a:spcAft>
                <a:spcPts val="600"/>
              </a:spcAft>
              <a:buClr>
                <a:srgbClr val="00B0F0"/>
              </a:buClr>
              <a:buNone/>
            </a:pPr>
            <a:endParaRPr lang="en-CA" sz="2900">
              <a:solidFill>
                <a:schemeClr val="bg1">
                  <a:lumMod val="50000"/>
                </a:schemeClr>
              </a:solidFill>
              <a:latin typeface="Arial" panose="020B0604020202020204" pitchFamily="34" charset="0"/>
              <a:cs typeface="Arial" panose="020B0604020202020204" pitchFamily="34" charset="0"/>
            </a:endParaRPr>
          </a:p>
          <a:p>
            <a:pPr marL="175895" indent="0">
              <a:lnSpc>
                <a:spcPct val="120000"/>
              </a:lnSpc>
              <a:spcBef>
                <a:spcPts val="600"/>
              </a:spcBef>
              <a:spcAft>
                <a:spcPts val="600"/>
              </a:spcAft>
              <a:buClr>
                <a:srgbClr val="00B0F0"/>
              </a:buClr>
              <a:buNone/>
            </a:pPr>
            <a:endParaRPr lang="en-CA" sz="2900">
              <a:solidFill>
                <a:schemeClr val="bg1">
                  <a:lumMod val="50000"/>
                </a:schemeClr>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
        <p:nvSpPr>
          <p:cNvPr id="6" name="Content Placeholder 4"/>
          <p:cNvSpPr txBox="1">
            <a:spLocks/>
          </p:cNvSpPr>
          <p:nvPr/>
        </p:nvSpPr>
        <p:spPr>
          <a:xfrm>
            <a:off x="2559551" y="3931486"/>
            <a:ext cx="5994141" cy="112057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6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75895" indent="0">
              <a:lnSpc>
                <a:spcPct val="120000"/>
              </a:lnSpc>
              <a:spcBef>
                <a:spcPts val="600"/>
              </a:spcBef>
              <a:spcAft>
                <a:spcPts val="600"/>
              </a:spcAft>
              <a:buClr>
                <a:srgbClr val="00B0F0"/>
              </a:buClr>
              <a:buFont typeface="Arial"/>
              <a:buNone/>
            </a:pPr>
            <a:endParaRPr lang="en-CA" sz="2900" dirty="0">
              <a:solidFill>
                <a:schemeClr val="bg1">
                  <a:lumMod val="50000"/>
                </a:schemeClr>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899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0" y="517004"/>
            <a:ext cx="6581735" cy="708918"/>
          </a:xfrm>
        </p:spPr>
        <p:txBody>
          <a:bodyPr>
            <a:normAutofit/>
          </a:bodyPr>
          <a:lstStyle/>
          <a:p>
            <a:r>
              <a:rPr lang="en-CA" sz="2500" b="1">
                <a:solidFill>
                  <a:srgbClr val="00B0F0"/>
                </a:solidFill>
                <a:latin typeface="Arial"/>
                <a:cs typeface="Arial"/>
              </a:rPr>
              <a:t>Gathering Your Feedback</a:t>
            </a:r>
          </a:p>
        </p:txBody>
      </p:sp>
      <p:sp>
        <p:nvSpPr>
          <p:cNvPr id="5" name="Content Placeholder 4"/>
          <p:cNvSpPr>
            <a:spLocks noGrp="1"/>
          </p:cNvSpPr>
          <p:nvPr>
            <p:ph idx="1"/>
          </p:nvPr>
        </p:nvSpPr>
        <p:spPr>
          <a:xfrm>
            <a:off x="2559551" y="1391616"/>
            <a:ext cx="5982565" cy="3258442"/>
          </a:xfrm>
        </p:spPr>
        <p:txBody>
          <a:bodyPr>
            <a:normAutofit fontScale="92500" lnSpcReduction="20000"/>
          </a:bodyPr>
          <a:lstStyle/>
          <a:p>
            <a:pPr marL="0" indent="0">
              <a:lnSpc>
                <a:spcPct val="120000"/>
              </a:lnSpc>
              <a:spcBef>
                <a:spcPts val="600"/>
              </a:spcBef>
              <a:spcAft>
                <a:spcPts val="600"/>
              </a:spcAft>
              <a:buClr>
                <a:srgbClr val="00B0F0"/>
              </a:buClr>
              <a:buNone/>
            </a:pPr>
            <a:r>
              <a:rPr lang="en-CA" sz="2200" b="1">
                <a:solidFill>
                  <a:schemeClr val="bg1">
                    <a:lumMod val="50000"/>
                  </a:schemeClr>
                </a:solidFill>
                <a:latin typeface="Arial" panose="020B0604020202020204" pitchFamily="34" charset="0"/>
                <a:cs typeface="Arial" panose="020B0604020202020204" pitchFamily="34" charset="0"/>
              </a:rPr>
              <a:t>School Development Plan (SDP)</a:t>
            </a:r>
          </a:p>
          <a:p>
            <a:pPr marL="0" indent="0">
              <a:lnSpc>
                <a:spcPct val="120000"/>
              </a:lnSpc>
              <a:spcBef>
                <a:spcPts val="600"/>
              </a:spcBef>
              <a:spcAft>
                <a:spcPts val="600"/>
              </a:spcAft>
              <a:buClr>
                <a:srgbClr val="00B0F0"/>
              </a:buClr>
              <a:buNone/>
            </a:pPr>
            <a:r>
              <a:rPr lang="en-CA" sz="2200">
                <a:solidFill>
                  <a:schemeClr val="tx1">
                    <a:lumMod val="50000"/>
                    <a:lumOff val="50000"/>
                  </a:schemeClr>
                </a:solidFill>
                <a:latin typeface="Arial" charset="0"/>
                <a:ea typeface="Arial" charset="0"/>
                <a:cs typeface="Arial" charset="0"/>
              </a:rPr>
              <a:t>We share SDP information and updates in different ways. In what ways have you learned about our SDP?</a:t>
            </a:r>
          </a:p>
          <a:p>
            <a:pPr>
              <a:lnSpc>
                <a:spcPct val="120000"/>
              </a:lnSpc>
              <a:spcBef>
                <a:spcPts val="600"/>
              </a:spcBef>
              <a:spcAft>
                <a:spcPts val="600"/>
              </a:spcAft>
              <a:buClr>
                <a:srgbClr val="00B0F0"/>
              </a:buClr>
              <a:buFont typeface="Wingdings" charset="2"/>
              <a:buChar char="§"/>
            </a:pPr>
            <a:r>
              <a:rPr lang="en-CA" sz="2200">
                <a:solidFill>
                  <a:schemeClr val="tx1">
                    <a:lumMod val="50000"/>
                    <a:lumOff val="50000"/>
                  </a:schemeClr>
                </a:solidFill>
                <a:latin typeface="Arial" charset="0"/>
                <a:ea typeface="Arial" charset="0"/>
                <a:cs typeface="Arial" charset="0"/>
              </a:rPr>
              <a:t>School website </a:t>
            </a:r>
          </a:p>
          <a:p>
            <a:pPr>
              <a:lnSpc>
                <a:spcPct val="120000"/>
              </a:lnSpc>
              <a:spcBef>
                <a:spcPts val="600"/>
              </a:spcBef>
              <a:spcAft>
                <a:spcPts val="600"/>
              </a:spcAft>
              <a:buClr>
                <a:srgbClr val="00B0F0"/>
              </a:buClr>
              <a:buFont typeface="Wingdings" charset="2"/>
              <a:buChar char="§"/>
            </a:pPr>
            <a:r>
              <a:rPr lang="en-CA" sz="2200">
                <a:solidFill>
                  <a:schemeClr val="tx1">
                    <a:lumMod val="50000"/>
                    <a:lumOff val="50000"/>
                  </a:schemeClr>
                </a:solidFill>
                <a:latin typeface="Arial" charset="0"/>
                <a:ea typeface="Arial" charset="0"/>
                <a:cs typeface="Arial" charset="0"/>
              </a:rPr>
              <a:t>School council meeting</a:t>
            </a:r>
            <a:r>
              <a:rPr lang="en-CA" sz="2200" b="1">
                <a:solidFill>
                  <a:schemeClr val="tx1">
                    <a:lumMod val="50000"/>
                    <a:lumOff val="50000"/>
                  </a:schemeClr>
                </a:solidFill>
                <a:latin typeface="Arial" charset="0"/>
                <a:ea typeface="Arial" charset="0"/>
                <a:cs typeface="Arial" charset="0"/>
              </a:rPr>
              <a:t> </a:t>
            </a:r>
            <a:r>
              <a:rPr lang="en-CA" sz="2200">
                <a:solidFill>
                  <a:schemeClr val="tx1">
                    <a:lumMod val="50000"/>
                    <a:lumOff val="50000"/>
                  </a:schemeClr>
                </a:solidFill>
                <a:latin typeface="Arial" charset="0"/>
                <a:ea typeface="Arial" charset="0"/>
                <a:cs typeface="Arial" charset="0"/>
              </a:rPr>
              <a:t> </a:t>
            </a:r>
          </a:p>
          <a:p>
            <a:pPr>
              <a:lnSpc>
                <a:spcPct val="120000"/>
              </a:lnSpc>
              <a:spcBef>
                <a:spcPts val="600"/>
              </a:spcBef>
              <a:spcAft>
                <a:spcPts val="600"/>
              </a:spcAft>
              <a:buClr>
                <a:srgbClr val="00B0F0"/>
              </a:buClr>
              <a:buFont typeface="Wingdings" charset="2"/>
              <a:buChar char="§"/>
            </a:pPr>
            <a:r>
              <a:rPr lang="en-CA" sz="2200">
                <a:solidFill>
                  <a:schemeClr val="tx1">
                    <a:lumMod val="50000"/>
                    <a:lumOff val="50000"/>
                  </a:schemeClr>
                </a:solidFill>
                <a:latin typeface="Arial" charset="0"/>
                <a:ea typeface="Arial" charset="0"/>
                <a:cs typeface="Arial" charset="0"/>
              </a:rPr>
              <a:t>SchoolMessenger</a:t>
            </a:r>
            <a:r>
              <a:rPr lang="en-CA" sz="2200" b="1">
                <a:solidFill>
                  <a:schemeClr val="tx1">
                    <a:lumMod val="50000"/>
                    <a:lumOff val="50000"/>
                  </a:schemeClr>
                </a:solidFill>
                <a:latin typeface="Arial" charset="0"/>
                <a:ea typeface="Arial" charset="0"/>
                <a:cs typeface="Arial" charset="0"/>
              </a:rPr>
              <a:t> </a:t>
            </a:r>
            <a:r>
              <a:rPr lang="en-CA" sz="2200">
                <a:solidFill>
                  <a:schemeClr val="tx1">
                    <a:lumMod val="50000"/>
                    <a:lumOff val="50000"/>
                  </a:schemeClr>
                </a:solidFill>
                <a:latin typeface="Arial" charset="0"/>
                <a:ea typeface="Arial" charset="0"/>
                <a:cs typeface="Arial" charset="0"/>
              </a:rPr>
              <a:t> </a:t>
            </a:r>
          </a:p>
          <a:p>
            <a:pPr fontAlgn="base">
              <a:buClr>
                <a:srgbClr val="00B0F0"/>
              </a:buClr>
              <a:buFont typeface="Wingdings" charset="2"/>
              <a:buChar char="§"/>
            </a:pPr>
            <a:r>
              <a:rPr lang="en-CA" sz="2200">
                <a:solidFill>
                  <a:schemeClr val="tx1">
                    <a:lumMod val="50000"/>
                    <a:lumOff val="50000"/>
                  </a:schemeClr>
                </a:solidFill>
                <a:latin typeface="Arial" charset="0"/>
                <a:ea typeface="Arial" charset="0"/>
                <a:cs typeface="Arial" charset="0"/>
              </a:rPr>
              <a:t>Other</a:t>
            </a:r>
            <a:r>
              <a:rPr lang="en-CA" sz="2200" b="1">
                <a:solidFill>
                  <a:schemeClr val="tx1">
                    <a:lumMod val="50000"/>
                    <a:lumOff val="50000"/>
                  </a:schemeClr>
                </a:solidFill>
                <a:latin typeface="Arial" charset="0"/>
                <a:ea typeface="Arial" charset="0"/>
                <a:cs typeface="Arial" charset="0"/>
              </a:rPr>
              <a:t> </a:t>
            </a:r>
            <a:r>
              <a:rPr lang="en-CA" sz="2200">
                <a:solidFill>
                  <a:schemeClr val="tx1">
                    <a:lumMod val="50000"/>
                    <a:lumOff val="50000"/>
                  </a:schemeClr>
                </a:solidFill>
                <a:latin typeface="Arial" charset="0"/>
                <a:ea typeface="Arial" charset="0"/>
                <a:cs typeface="Arial" charset="0"/>
              </a:rPr>
              <a:t> </a:t>
            </a:r>
          </a:p>
          <a:p>
            <a:pPr>
              <a:lnSpc>
                <a:spcPct val="120000"/>
              </a:lnSpc>
              <a:spcBef>
                <a:spcPts val="600"/>
              </a:spcBef>
              <a:spcAft>
                <a:spcPts val="600"/>
              </a:spcAft>
              <a:buClr>
                <a:srgbClr val="00B0F0"/>
              </a:buClr>
              <a:buFont typeface="Wingdings" charset="2"/>
              <a:buChar char="§"/>
            </a:pPr>
            <a:endParaRPr lang="en-CA" sz="2000">
              <a:solidFill>
                <a:schemeClr val="bg1">
                  <a:lumMod val="50000"/>
                </a:schemeClr>
              </a:solidFill>
              <a:latin typeface="Arial"/>
              <a:cs typeface="Arial"/>
            </a:endParaRPr>
          </a:p>
          <a:p>
            <a:pPr marL="283845" indent="-283845">
              <a:lnSpc>
                <a:spcPct val="120000"/>
              </a:lnSpc>
              <a:spcBef>
                <a:spcPts val="600"/>
              </a:spcBef>
              <a:spcAft>
                <a:spcPts val="600"/>
              </a:spcAft>
              <a:buClr>
                <a:srgbClr val="00B0F0"/>
              </a:buClr>
              <a:buFont typeface="Wingdings" panose="05000000000000000000" pitchFamily="2" charset="2"/>
              <a:buChar char="§"/>
            </a:pPr>
            <a:endParaRPr lang="en-CA" sz="2000">
              <a:solidFill>
                <a:schemeClr val="bg1">
                  <a:lumMod val="50000"/>
                </a:schemeClr>
              </a:solidFill>
              <a:latin typeface="Arial" panose="020B0604020202020204" pitchFamily="34" charset="0"/>
              <a:cs typeface="Arial" panose="020B0604020202020204" pitchFamily="34" charset="0"/>
            </a:endParaRPr>
          </a:p>
          <a:p>
            <a:pPr marL="283845" indent="-283845">
              <a:lnSpc>
                <a:spcPct val="120000"/>
              </a:lnSpc>
              <a:spcBef>
                <a:spcPts val="600"/>
              </a:spcBef>
              <a:spcAft>
                <a:spcPts val="600"/>
              </a:spcAft>
              <a:buClr>
                <a:srgbClr val="00B0F0"/>
              </a:buClr>
              <a:buFont typeface="Wingdings" panose="05000000000000000000" pitchFamily="2" charset="2"/>
              <a:buChar char="§"/>
            </a:pPr>
            <a:endParaRPr lang="en-CA" sz="2900">
              <a:solidFill>
                <a:schemeClr val="bg1">
                  <a:lumMod val="50000"/>
                </a:schemeClr>
              </a:solidFill>
              <a:latin typeface="Arial" panose="020B0604020202020204" pitchFamily="34" charset="0"/>
              <a:cs typeface="Arial" panose="020B0604020202020204" pitchFamily="34" charset="0"/>
            </a:endParaRPr>
          </a:p>
          <a:p>
            <a:pPr marL="175895" indent="0">
              <a:lnSpc>
                <a:spcPct val="120000"/>
              </a:lnSpc>
              <a:spcBef>
                <a:spcPts val="600"/>
              </a:spcBef>
              <a:spcAft>
                <a:spcPts val="600"/>
              </a:spcAft>
              <a:buClr>
                <a:srgbClr val="00B0F0"/>
              </a:buClr>
              <a:buNone/>
            </a:pPr>
            <a:endParaRPr lang="en-CA" sz="2900">
              <a:solidFill>
                <a:schemeClr val="bg1">
                  <a:lumMod val="50000"/>
                </a:schemeClr>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57838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0" y="517004"/>
            <a:ext cx="6586883" cy="708918"/>
          </a:xfrm>
        </p:spPr>
        <p:txBody>
          <a:bodyPr>
            <a:normAutofit/>
          </a:bodyPr>
          <a:lstStyle/>
          <a:p>
            <a:r>
              <a:rPr lang="en-CA" sz="2500" b="1">
                <a:solidFill>
                  <a:srgbClr val="00B0F0"/>
                </a:solidFill>
                <a:latin typeface="Arial"/>
                <a:cs typeface="Arial"/>
              </a:rPr>
              <a:t>Gathering Your Feedback</a:t>
            </a:r>
            <a:endParaRPr lang="en-US">
              <a:solidFill>
                <a:srgbClr val="00B0F0"/>
              </a:solidFill>
            </a:endParaRPr>
          </a:p>
        </p:txBody>
      </p:sp>
      <p:sp>
        <p:nvSpPr>
          <p:cNvPr id="5" name="Content Placeholder 4"/>
          <p:cNvSpPr>
            <a:spLocks noGrp="1"/>
          </p:cNvSpPr>
          <p:nvPr>
            <p:ph idx="1"/>
          </p:nvPr>
        </p:nvSpPr>
        <p:spPr>
          <a:xfrm>
            <a:off x="2559552" y="1391616"/>
            <a:ext cx="5994140" cy="3448916"/>
          </a:xfrm>
        </p:spPr>
        <p:txBody>
          <a:bodyPr>
            <a:normAutofit/>
          </a:bodyPr>
          <a:lstStyle/>
          <a:p>
            <a:pPr marL="0" indent="0">
              <a:lnSpc>
                <a:spcPct val="120000"/>
              </a:lnSpc>
              <a:spcBef>
                <a:spcPts val="600"/>
              </a:spcBef>
              <a:spcAft>
                <a:spcPts val="600"/>
              </a:spcAft>
              <a:buClr>
                <a:srgbClr val="00B0F0"/>
              </a:buClr>
              <a:buNone/>
            </a:pPr>
            <a:r>
              <a:rPr lang="en-CA" sz="2000" b="1" dirty="0">
                <a:solidFill>
                  <a:schemeClr val="bg1">
                    <a:lumMod val="50000"/>
                  </a:schemeClr>
                </a:solidFill>
                <a:latin typeface="Arial"/>
                <a:ea typeface="Arial" charset="0"/>
                <a:cs typeface="Arial"/>
              </a:rPr>
              <a:t>School Development Plan (SDP)</a:t>
            </a:r>
          </a:p>
          <a:p>
            <a:pPr marL="0" indent="0">
              <a:lnSpc>
                <a:spcPct val="120000"/>
              </a:lnSpc>
              <a:spcBef>
                <a:spcPts val="600"/>
              </a:spcBef>
              <a:spcAft>
                <a:spcPts val="600"/>
              </a:spcAft>
              <a:buNone/>
            </a:pPr>
            <a:r>
              <a:rPr lang="en-CA" sz="2000" dirty="0">
                <a:solidFill>
                  <a:schemeClr val="tx1">
                    <a:lumMod val="50000"/>
                    <a:lumOff val="50000"/>
                  </a:schemeClr>
                </a:solidFill>
                <a:latin typeface="Arial"/>
                <a:ea typeface="+mn-lt"/>
                <a:cs typeface="+mn-lt"/>
              </a:rPr>
              <a:t>The SDP is developed with all students in mind.</a:t>
            </a:r>
            <a:r>
              <a:rPr lang="en-CA" sz="2000" dirty="0">
                <a:solidFill>
                  <a:schemeClr val="tx1">
                    <a:lumMod val="50000"/>
                    <a:lumOff val="50000"/>
                  </a:schemeClr>
                </a:solidFill>
                <a:latin typeface="Arial"/>
                <a:ea typeface="+mn-lt"/>
                <a:cs typeface="Calibri"/>
              </a:rPr>
              <a:t> D</a:t>
            </a:r>
            <a:r>
              <a:rPr lang="en-CA" sz="2000" dirty="0">
                <a:solidFill>
                  <a:schemeClr val="tx1">
                    <a:lumMod val="50000"/>
                    <a:lumOff val="50000"/>
                  </a:schemeClr>
                </a:solidFill>
                <a:latin typeface="Arial"/>
                <a:ea typeface="+mn-lt"/>
                <a:cs typeface="Arial"/>
              </a:rPr>
              <a:t>o</a:t>
            </a:r>
            <a:r>
              <a:rPr lang="en-CA" sz="2000" dirty="0">
                <a:solidFill>
                  <a:schemeClr val="tx1">
                    <a:lumMod val="50000"/>
                    <a:lumOff val="50000"/>
                  </a:schemeClr>
                </a:solidFill>
                <a:latin typeface="Arial"/>
                <a:ea typeface="Arial" charset="0"/>
                <a:cs typeface="Arial"/>
              </a:rPr>
              <a:t> you agree that:</a:t>
            </a:r>
            <a:r>
              <a:rPr lang="en-CA" sz="2000" b="1" dirty="0">
                <a:solidFill>
                  <a:schemeClr val="tx1">
                    <a:lumMod val="50000"/>
                    <a:lumOff val="50000"/>
                  </a:schemeClr>
                </a:solidFill>
                <a:latin typeface="Arial"/>
                <a:ea typeface="Arial" charset="0"/>
                <a:cs typeface="Arial"/>
              </a:rPr>
              <a:t> </a:t>
            </a:r>
            <a:r>
              <a:rPr lang="en-CA" sz="2000" dirty="0">
                <a:solidFill>
                  <a:schemeClr val="tx1">
                    <a:lumMod val="50000"/>
                    <a:lumOff val="50000"/>
                  </a:schemeClr>
                </a:solidFill>
                <a:latin typeface="Arial"/>
                <a:ea typeface="Arial" charset="0"/>
                <a:cs typeface="Arial"/>
              </a:rPr>
              <a:t> </a:t>
            </a:r>
            <a:endParaRPr lang="en-CA" dirty="0">
              <a:solidFill>
                <a:schemeClr val="tx1">
                  <a:lumMod val="50000"/>
                  <a:lumOff val="50000"/>
                </a:schemeClr>
              </a:solidFill>
              <a:latin typeface="Arial"/>
              <a:cs typeface="Arial"/>
            </a:endParaRPr>
          </a:p>
          <a:p>
            <a:pPr fontAlgn="base"/>
            <a:r>
              <a:rPr lang="en-CA" sz="2000" dirty="0">
                <a:solidFill>
                  <a:schemeClr val="tx1">
                    <a:lumMod val="50000"/>
                    <a:lumOff val="50000"/>
                  </a:schemeClr>
                </a:solidFill>
                <a:latin typeface="Arial"/>
                <a:ea typeface="Arial" charset="0"/>
                <a:cs typeface="Arial"/>
              </a:rPr>
              <a:t>Your child's learning can benefit from the goal(s), outcome(s), actions and resources in the SDP?</a:t>
            </a:r>
          </a:p>
          <a:p>
            <a:pPr fontAlgn="base"/>
            <a:r>
              <a:rPr lang="en-CA" sz="2000" dirty="0">
                <a:solidFill>
                  <a:schemeClr val="tx1">
                    <a:lumMod val="50000"/>
                    <a:lumOff val="50000"/>
                  </a:schemeClr>
                </a:solidFill>
                <a:latin typeface="Arial"/>
                <a:ea typeface="Arial" charset="0"/>
                <a:cs typeface="Arial"/>
              </a:rPr>
              <a:t>The learning of all students is reflected and prioritized in the goal(s), outcome(s), actions and resources in the SDP?</a:t>
            </a:r>
            <a:endParaRPr lang="en-CA" sz="2000" dirty="0">
              <a:solidFill>
                <a:schemeClr val="tx1">
                  <a:lumMod val="50000"/>
                  <a:lumOff val="50000"/>
                </a:schemeClr>
              </a:solidFill>
              <a:latin typeface="Arial"/>
              <a:cs typeface="Arial"/>
            </a:endParaRPr>
          </a:p>
          <a:p>
            <a:pPr>
              <a:lnSpc>
                <a:spcPct val="120000"/>
              </a:lnSpc>
              <a:spcBef>
                <a:spcPts val="600"/>
              </a:spcBef>
              <a:spcAft>
                <a:spcPts val="600"/>
              </a:spcAft>
              <a:buClr>
                <a:srgbClr val="00B0F0"/>
              </a:buClr>
              <a:buFont typeface="Wingdings" charset="2"/>
              <a:buChar char="§"/>
            </a:pPr>
            <a:endParaRPr lang="en-CA" sz="2200">
              <a:solidFill>
                <a:schemeClr val="tx1">
                  <a:lumMod val="50000"/>
                  <a:lumOff val="50000"/>
                </a:schemeClr>
              </a:solidFill>
              <a:latin typeface="Arial" panose="020B0604020202020204" pitchFamily="34" charset="0"/>
              <a:cs typeface="Arial" panose="020B0604020202020204" pitchFamily="34" charset="0"/>
            </a:endParaRPr>
          </a:p>
          <a:p>
            <a:pPr marL="175895" indent="0">
              <a:lnSpc>
                <a:spcPct val="120000"/>
              </a:lnSpc>
              <a:spcBef>
                <a:spcPts val="600"/>
              </a:spcBef>
              <a:spcAft>
                <a:spcPts val="600"/>
              </a:spcAft>
              <a:buClr>
                <a:srgbClr val="00B0F0"/>
              </a:buClr>
              <a:buNone/>
            </a:pPr>
            <a:endParaRPr lang="en-CA" sz="2900">
              <a:solidFill>
                <a:schemeClr val="bg1">
                  <a:lumMod val="50000"/>
                </a:schemeClr>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24500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86884" cy="708918"/>
          </a:xfrm>
        </p:spPr>
        <p:txBody>
          <a:bodyPr>
            <a:normAutofit/>
          </a:bodyPr>
          <a:lstStyle/>
          <a:p>
            <a:r>
              <a:rPr lang="en-CA" sz="2500" b="1">
                <a:solidFill>
                  <a:srgbClr val="00B0F0"/>
                </a:solidFill>
                <a:latin typeface="Arial"/>
                <a:cs typeface="Arial"/>
              </a:rPr>
              <a:t>Gathering Your Feedback</a:t>
            </a:r>
            <a:endParaRPr lang="en-US">
              <a:solidFill>
                <a:srgbClr val="00B0F0"/>
              </a:solidFill>
              <a:latin typeface="Arial"/>
              <a:cs typeface="Arial"/>
            </a:endParaRPr>
          </a:p>
        </p:txBody>
      </p:sp>
      <p:sp>
        <p:nvSpPr>
          <p:cNvPr id="5" name="Content Placeholder 4"/>
          <p:cNvSpPr>
            <a:spLocks noGrp="1"/>
          </p:cNvSpPr>
          <p:nvPr>
            <p:ph idx="1"/>
          </p:nvPr>
        </p:nvSpPr>
        <p:spPr>
          <a:xfrm>
            <a:off x="2559551" y="1391615"/>
            <a:ext cx="5970991" cy="3481467"/>
          </a:xfrm>
        </p:spPr>
        <p:txBody>
          <a:bodyPr>
            <a:normAutofit fontScale="62500" lnSpcReduction="20000"/>
          </a:bodyPr>
          <a:lstStyle/>
          <a:p>
            <a:pPr marL="0" indent="0">
              <a:lnSpc>
                <a:spcPct val="120000"/>
              </a:lnSpc>
              <a:spcBef>
                <a:spcPts val="600"/>
              </a:spcBef>
              <a:spcAft>
                <a:spcPts val="600"/>
              </a:spcAft>
              <a:buClr>
                <a:srgbClr val="00B0F0"/>
              </a:buClr>
              <a:buNone/>
            </a:pPr>
            <a:r>
              <a:rPr lang="en-CA" sz="2600" b="1" dirty="0">
                <a:solidFill>
                  <a:schemeClr val="bg1">
                    <a:lumMod val="50000"/>
                  </a:schemeClr>
                </a:solidFill>
                <a:latin typeface="Arial"/>
                <a:cs typeface="Arial"/>
              </a:rPr>
              <a:t>Sch</a:t>
            </a:r>
            <a:r>
              <a:rPr lang="en-CA" sz="2600" b="1" dirty="0">
                <a:solidFill>
                  <a:schemeClr val="tx1">
                    <a:lumMod val="50000"/>
                    <a:lumOff val="50000"/>
                  </a:schemeClr>
                </a:solidFill>
                <a:latin typeface="Arial"/>
                <a:cs typeface="Arial"/>
              </a:rPr>
              <a:t>ool Budget &amp; Fees</a:t>
            </a:r>
          </a:p>
          <a:p>
            <a:pPr marL="0" indent="0">
              <a:lnSpc>
                <a:spcPct val="120000"/>
              </a:lnSpc>
              <a:spcBef>
                <a:spcPts val="600"/>
              </a:spcBef>
              <a:spcAft>
                <a:spcPts val="600"/>
              </a:spcAft>
              <a:buClr>
                <a:srgbClr val="00B0F0"/>
              </a:buClr>
              <a:buNone/>
            </a:pPr>
            <a:r>
              <a:rPr lang="en-CA" sz="2600" dirty="0">
                <a:solidFill>
                  <a:schemeClr val="tx1">
                    <a:lumMod val="50000"/>
                    <a:lumOff val="50000"/>
                  </a:schemeClr>
                </a:solidFill>
                <a:latin typeface="Arial"/>
                <a:ea typeface="Arial" charset="0"/>
                <a:cs typeface="Arial"/>
              </a:rPr>
              <a:t>Schools must operate within their budget and too many fees can be unmanageable for families. Knowing that, what activities and services are most important to you? </a:t>
            </a:r>
            <a:endParaRPr lang="en-CA" sz="2600" dirty="0">
              <a:solidFill>
                <a:schemeClr val="tx1">
                  <a:lumMod val="50000"/>
                  <a:lumOff val="50000"/>
                </a:schemeClr>
              </a:solidFill>
              <a:latin typeface="Arial"/>
              <a:ea typeface="Arial" charset="0"/>
              <a:cs typeface="Arial" charset="0"/>
            </a:endParaRPr>
          </a:p>
          <a:p>
            <a:pPr marL="175895" indent="0">
              <a:lnSpc>
                <a:spcPct val="120000"/>
              </a:lnSpc>
              <a:spcBef>
                <a:spcPts val="600"/>
              </a:spcBef>
              <a:spcAft>
                <a:spcPts val="600"/>
              </a:spcAft>
              <a:buClr>
                <a:srgbClr val="00B0F0"/>
              </a:buClr>
              <a:buNone/>
            </a:pPr>
            <a:r>
              <a:rPr lang="en-CA" sz="2600" dirty="0">
                <a:solidFill>
                  <a:schemeClr val="bg1">
                    <a:lumMod val="50000"/>
                  </a:schemeClr>
                </a:solidFill>
                <a:latin typeface="Arial" panose="020B0604020202020204" pitchFamily="34" charset="0"/>
                <a:cs typeface="Arial" panose="020B0604020202020204" pitchFamily="34" charset="0"/>
              </a:rPr>
              <a:t>-Field trips and transportation</a:t>
            </a:r>
          </a:p>
          <a:p>
            <a:pPr marL="175895" indent="0">
              <a:lnSpc>
                <a:spcPct val="120000"/>
              </a:lnSpc>
              <a:spcBef>
                <a:spcPts val="600"/>
              </a:spcBef>
              <a:spcAft>
                <a:spcPts val="600"/>
              </a:spcAft>
              <a:buClr>
                <a:srgbClr val="00B0F0"/>
              </a:buClr>
              <a:buNone/>
            </a:pPr>
            <a:r>
              <a:rPr lang="en-CA" sz="2600" dirty="0">
                <a:solidFill>
                  <a:schemeClr val="bg1">
                    <a:lumMod val="50000"/>
                  </a:schemeClr>
                </a:solidFill>
                <a:latin typeface="Arial" panose="020B0604020202020204" pitchFamily="34" charset="0"/>
                <a:cs typeface="Arial" panose="020B0604020202020204" pitchFamily="34" charset="0"/>
              </a:rPr>
              <a:t>-On site physical education workshops</a:t>
            </a:r>
          </a:p>
          <a:p>
            <a:pPr marL="175895" indent="0">
              <a:lnSpc>
                <a:spcPct val="120000"/>
              </a:lnSpc>
              <a:spcBef>
                <a:spcPts val="600"/>
              </a:spcBef>
              <a:spcAft>
                <a:spcPts val="600"/>
              </a:spcAft>
              <a:buClr>
                <a:srgbClr val="00B0F0"/>
              </a:buClr>
              <a:buNone/>
            </a:pPr>
            <a:r>
              <a:rPr lang="en-CA" sz="2600" dirty="0">
                <a:solidFill>
                  <a:schemeClr val="bg1">
                    <a:lumMod val="50000"/>
                  </a:schemeClr>
                </a:solidFill>
                <a:latin typeface="Arial" panose="020B0604020202020204" pitchFamily="34" charset="0"/>
                <a:cs typeface="Arial" panose="020B0604020202020204" pitchFamily="34" charset="0"/>
              </a:rPr>
              <a:t>-Artists in residence</a:t>
            </a:r>
          </a:p>
          <a:p>
            <a:pPr marL="175895" indent="0">
              <a:lnSpc>
                <a:spcPct val="120000"/>
              </a:lnSpc>
              <a:spcBef>
                <a:spcPts val="600"/>
              </a:spcBef>
              <a:spcAft>
                <a:spcPts val="600"/>
              </a:spcAft>
              <a:buClr>
                <a:srgbClr val="00B0F0"/>
              </a:buClr>
              <a:buNone/>
            </a:pPr>
            <a:r>
              <a:rPr lang="en-CA" sz="2600" dirty="0">
                <a:solidFill>
                  <a:schemeClr val="bg1">
                    <a:lumMod val="50000"/>
                  </a:schemeClr>
                </a:solidFill>
                <a:latin typeface="Arial" panose="020B0604020202020204" pitchFamily="34" charset="0"/>
                <a:cs typeface="Arial" panose="020B0604020202020204" pitchFamily="34" charset="0"/>
              </a:rPr>
              <a:t>-Fine Arts performances</a:t>
            </a:r>
          </a:p>
          <a:p>
            <a:pPr marL="175895" indent="0">
              <a:lnSpc>
                <a:spcPct val="120000"/>
              </a:lnSpc>
              <a:spcBef>
                <a:spcPts val="600"/>
              </a:spcBef>
              <a:spcAft>
                <a:spcPts val="600"/>
              </a:spcAft>
              <a:buClr>
                <a:srgbClr val="00B0F0"/>
              </a:buClr>
              <a:buNone/>
            </a:pPr>
            <a:r>
              <a:rPr lang="en-CA" sz="2600" dirty="0">
                <a:solidFill>
                  <a:schemeClr val="bg1">
                    <a:lumMod val="50000"/>
                  </a:schemeClr>
                </a:solidFill>
                <a:latin typeface="Arial" panose="020B0604020202020204" pitchFamily="34" charset="0"/>
                <a:cs typeface="Arial" panose="020B0604020202020204" pitchFamily="34" charset="0"/>
              </a:rPr>
              <a:t>-Educational resources</a:t>
            </a:r>
          </a:p>
          <a:p>
            <a:pPr marL="342900" indent="-342900">
              <a:spcAft>
                <a:spcPts val="600"/>
              </a:spcAft>
              <a:buClr>
                <a:srgbClr val="00B0F0"/>
              </a:buClr>
              <a:buFont typeface="Wingdings" panose="05000000000000000000" pitchFamily="2" charset="2"/>
              <a:buChar char="§"/>
            </a:pPr>
            <a:endParaRPr lang="en-CA" sz="19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87446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86884" cy="708918"/>
          </a:xfrm>
        </p:spPr>
        <p:txBody>
          <a:bodyPr>
            <a:normAutofit/>
          </a:bodyPr>
          <a:lstStyle/>
          <a:p>
            <a:r>
              <a:rPr lang="en-CA" sz="2500" b="1">
                <a:solidFill>
                  <a:srgbClr val="00B0F0"/>
                </a:solidFill>
                <a:latin typeface="Arial"/>
                <a:cs typeface="Arial"/>
              </a:rPr>
              <a:t>Gathering Your Feedback</a:t>
            </a:r>
            <a:endParaRPr lang="en-US">
              <a:solidFill>
                <a:srgbClr val="00B0F0"/>
              </a:solidFill>
              <a:latin typeface="Arial"/>
              <a:cs typeface="Arial"/>
            </a:endParaRPr>
          </a:p>
        </p:txBody>
      </p:sp>
      <p:sp>
        <p:nvSpPr>
          <p:cNvPr id="5" name="Content Placeholder 4"/>
          <p:cNvSpPr>
            <a:spLocks noGrp="1"/>
          </p:cNvSpPr>
          <p:nvPr>
            <p:ph idx="1"/>
          </p:nvPr>
        </p:nvSpPr>
        <p:spPr>
          <a:xfrm>
            <a:off x="2559551" y="1391615"/>
            <a:ext cx="5970991" cy="3481467"/>
          </a:xfrm>
        </p:spPr>
        <p:txBody>
          <a:bodyPr>
            <a:normAutofit/>
          </a:bodyPr>
          <a:lstStyle/>
          <a:p>
            <a:pPr marL="0" indent="0">
              <a:lnSpc>
                <a:spcPct val="120000"/>
              </a:lnSpc>
              <a:spcBef>
                <a:spcPts val="600"/>
              </a:spcBef>
              <a:spcAft>
                <a:spcPts val="600"/>
              </a:spcAft>
              <a:buClr>
                <a:srgbClr val="00B0F0"/>
              </a:buClr>
              <a:buNone/>
            </a:pPr>
            <a:r>
              <a:rPr lang="en-CA" sz="2000" b="1" dirty="0">
                <a:solidFill>
                  <a:schemeClr val="bg1">
                    <a:lumMod val="50000"/>
                  </a:schemeClr>
                </a:solidFill>
                <a:latin typeface="Arial"/>
                <a:ea typeface="Arial" charset="0"/>
                <a:cs typeface="Arial"/>
              </a:rPr>
              <a:t>Sch</a:t>
            </a:r>
            <a:r>
              <a:rPr lang="en-CA" sz="2000" b="1" dirty="0">
                <a:solidFill>
                  <a:schemeClr val="tx1">
                    <a:lumMod val="50000"/>
                    <a:lumOff val="50000"/>
                  </a:schemeClr>
                </a:solidFill>
                <a:latin typeface="Arial"/>
                <a:ea typeface="Arial" charset="0"/>
                <a:cs typeface="Arial"/>
              </a:rPr>
              <a:t>ool Budget &amp; Fees</a:t>
            </a:r>
          </a:p>
          <a:p>
            <a:pPr marL="0" indent="0">
              <a:lnSpc>
                <a:spcPct val="120000"/>
              </a:lnSpc>
              <a:spcBef>
                <a:spcPts val="600"/>
              </a:spcBef>
              <a:spcAft>
                <a:spcPts val="600"/>
              </a:spcAft>
              <a:buClr>
                <a:srgbClr val="00B0F0"/>
              </a:buClr>
              <a:buNone/>
            </a:pPr>
            <a:r>
              <a:rPr lang="en-CA" sz="2000" dirty="0">
                <a:solidFill>
                  <a:schemeClr val="tx1">
                    <a:lumMod val="50000"/>
                    <a:lumOff val="50000"/>
                  </a:schemeClr>
                </a:solidFill>
                <a:latin typeface="Arial"/>
                <a:ea typeface="Arial" charset="0"/>
                <a:cs typeface="Arial"/>
              </a:rPr>
              <a:t>Do you agree that: </a:t>
            </a:r>
          </a:p>
          <a:p>
            <a:pPr fontAlgn="base">
              <a:buClr>
                <a:srgbClr val="00B0F0"/>
              </a:buClr>
              <a:buFont typeface="Wingdings" charset="2"/>
              <a:buChar char="§"/>
            </a:pPr>
            <a:r>
              <a:rPr lang="en-CA" sz="2000" dirty="0">
                <a:solidFill>
                  <a:schemeClr val="tx1">
                    <a:lumMod val="50000"/>
                    <a:lumOff val="50000"/>
                  </a:schemeClr>
                </a:solidFill>
                <a:latin typeface="Arial"/>
                <a:ea typeface="Arial" charset="0"/>
                <a:cs typeface="Arial"/>
              </a:rPr>
              <a:t>The activities our school provides (e.g., field trips, guest speakers, experts in schools, sporting activities, outdoor education, etc.) are important for your child's learning?</a:t>
            </a:r>
          </a:p>
          <a:p>
            <a:pPr fontAlgn="base">
              <a:buClr>
                <a:srgbClr val="00B0F0"/>
              </a:buClr>
              <a:buFont typeface="Wingdings" charset="2"/>
              <a:buChar char="§"/>
            </a:pPr>
            <a:r>
              <a:rPr lang="en-CA" sz="2000" dirty="0">
                <a:solidFill>
                  <a:schemeClr val="tx1">
                    <a:lumMod val="50000"/>
                    <a:lumOff val="50000"/>
                  </a:schemeClr>
                </a:solidFill>
                <a:latin typeface="Arial"/>
                <a:ea typeface="Arial" charset="0"/>
                <a:cs typeface="Arial"/>
              </a:rPr>
              <a:t>The school fees you pay are reasonable considering the benefit they provide your child?</a:t>
            </a:r>
            <a:r>
              <a:rPr lang="en-CA" sz="2000" dirty="0"/>
              <a:t> </a:t>
            </a:r>
            <a:endParaRPr lang="en-CA" sz="2000" dirty="0">
              <a:cs typeface="Calibri"/>
            </a:endParaRPr>
          </a:p>
          <a:p>
            <a:pPr>
              <a:lnSpc>
                <a:spcPct val="120000"/>
              </a:lnSpc>
              <a:spcBef>
                <a:spcPts val="600"/>
              </a:spcBef>
              <a:spcAft>
                <a:spcPts val="600"/>
              </a:spcAft>
              <a:buClr>
                <a:srgbClr val="00B0F0"/>
              </a:buClr>
              <a:buFont typeface="Wingdings" charset="2"/>
              <a:buChar char="§"/>
            </a:pPr>
            <a:endParaRPr lang="en-CA" sz="2900" dirty="0">
              <a:solidFill>
                <a:schemeClr val="bg1">
                  <a:lumMod val="50000"/>
                </a:schemeClr>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42098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70480" y="403132"/>
            <a:ext cx="6575892" cy="708918"/>
          </a:xfrm>
        </p:spPr>
        <p:txBody>
          <a:bodyPr>
            <a:normAutofit/>
          </a:bodyPr>
          <a:lstStyle/>
          <a:p>
            <a:pPr defTabSz="457200">
              <a:lnSpc>
                <a:spcPct val="100000"/>
              </a:lnSpc>
              <a:spcBef>
                <a:spcPts val="0"/>
              </a:spcBef>
            </a:pPr>
            <a:r>
              <a:rPr lang="en-CA" sz="2500" b="1">
                <a:solidFill>
                  <a:srgbClr val="00B0F0"/>
                </a:solidFill>
                <a:latin typeface="Arial"/>
                <a:cs typeface="Arial"/>
              </a:rPr>
              <a:t>Next Steps</a:t>
            </a:r>
            <a:endParaRPr lang="en-US" sz="2500">
              <a:solidFill>
                <a:srgbClr val="00B0F0"/>
              </a:solidFill>
              <a:latin typeface="Arial"/>
              <a:cs typeface="Arial"/>
            </a:endParaRPr>
          </a:p>
        </p:txBody>
      </p:sp>
      <p:sp>
        <p:nvSpPr>
          <p:cNvPr id="5" name="Content Placeholder 4"/>
          <p:cNvSpPr>
            <a:spLocks noGrp="1"/>
          </p:cNvSpPr>
          <p:nvPr>
            <p:ph idx="1"/>
          </p:nvPr>
        </p:nvSpPr>
        <p:spPr>
          <a:xfrm>
            <a:off x="2570480" y="987067"/>
            <a:ext cx="5971636" cy="4406356"/>
          </a:xfrm>
        </p:spPr>
        <p:txBody>
          <a:bodyPr>
            <a:normAutofit fontScale="85000" lnSpcReduction="20000"/>
          </a:bodyPr>
          <a:lstStyle/>
          <a:p>
            <a:pPr marL="283845" indent="-283845">
              <a:lnSpc>
                <a:spcPct val="120000"/>
              </a:lnSpc>
              <a:spcBef>
                <a:spcPts val="600"/>
              </a:spcBef>
              <a:spcAft>
                <a:spcPts val="600"/>
              </a:spcAft>
              <a:buClr>
                <a:srgbClr val="00B0F0"/>
              </a:buClr>
              <a:buFont typeface="Wingdings" panose="05000000000000000000" pitchFamily="2" charset="2"/>
              <a:buChar char="§"/>
            </a:pPr>
            <a:r>
              <a:rPr lang="en-CA" sz="2600" dirty="0">
                <a:solidFill>
                  <a:schemeClr val="bg1">
                    <a:lumMod val="50000"/>
                  </a:schemeClr>
                </a:solidFill>
                <a:latin typeface="Arial"/>
                <a:cs typeface="Arial"/>
              </a:rPr>
              <a:t>We will update our school website with:</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2100" dirty="0">
                <a:solidFill>
                  <a:schemeClr val="bg1">
                    <a:lumMod val="50000"/>
                  </a:schemeClr>
                </a:solidFill>
                <a:latin typeface="Arial"/>
                <a:cs typeface="Arial"/>
              </a:rPr>
              <a:t>A summary of feedback gathered at tonight’s </a:t>
            </a:r>
            <a:r>
              <a:rPr lang="en-CA" sz="2100">
                <a:solidFill>
                  <a:schemeClr val="bg1">
                    <a:lumMod val="50000"/>
                  </a:schemeClr>
                </a:solidFill>
                <a:latin typeface="Arial"/>
                <a:cs typeface="Arial"/>
              </a:rPr>
              <a:t>session by</a:t>
            </a:r>
            <a:r>
              <a:rPr lang="en-CA" sz="2100">
                <a:solidFill>
                  <a:srgbClr val="FF0000"/>
                </a:solidFill>
                <a:latin typeface="Arial"/>
                <a:cs typeface="Arial"/>
              </a:rPr>
              <a:t> March 19, 2026</a:t>
            </a:r>
            <a:endParaRPr lang="en-CA" sz="2100">
              <a:solidFill>
                <a:srgbClr val="FF0000"/>
              </a:solidFill>
              <a:highlight>
                <a:srgbClr val="FFFF00"/>
              </a:highlight>
              <a:latin typeface="Arial"/>
              <a:cs typeface="Arial"/>
            </a:endParaRP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2100" dirty="0">
                <a:solidFill>
                  <a:schemeClr val="bg1">
                    <a:lumMod val="50000"/>
                  </a:schemeClr>
                </a:solidFill>
                <a:latin typeface="Arial"/>
                <a:cs typeface="Arial"/>
              </a:rPr>
              <a:t>A meeting evaluation summary by </a:t>
            </a:r>
            <a:r>
              <a:rPr lang="en-CA" sz="2100">
                <a:solidFill>
                  <a:srgbClr val="FF0000"/>
                </a:solidFill>
                <a:latin typeface="Arial"/>
                <a:cs typeface="Arial"/>
              </a:rPr>
              <a:t>March 19, 2026</a:t>
            </a:r>
          </a:p>
          <a:p>
            <a:pPr marL="283845" lvl="2" indent="-283845">
              <a:lnSpc>
                <a:spcPct val="120000"/>
              </a:lnSpc>
              <a:spcBef>
                <a:spcPts val="600"/>
              </a:spcBef>
              <a:spcAft>
                <a:spcPts val="600"/>
              </a:spcAft>
              <a:buClr>
                <a:srgbClr val="00B0F0"/>
              </a:buClr>
              <a:buFont typeface="Wingdings" panose="05000000000000000000" pitchFamily="2" charset="2"/>
              <a:buChar char="§"/>
            </a:pPr>
            <a:r>
              <a:rPr lang="en-CA" sz="2600" dirty="0">
                <a:solidFill>
                  <a:schemeClr val="bg1">
                    <a:lumMod val="50000"/>
                  </a:schemeClr>
                </a:solidFill>
                <a:latin typeface="Arial"/>
                <a:cs typeface="Arial"/>
              </a:rPr>
              <a:t>Share information about student results and the school development plan at our</a:t>
            </a:r>
            <a:r>
              <a:rPr lang="en-CA" sz="2600" dirty="0">
                <a:solidFill>
                  <a:srgbClr val="FF0000"/>
                </a:solidFill>
                <a:latin typeface="Arial"/>
                <a:cs typeface="Arial"/>
              </a:rPr>
              <a:t> </a:t>
            </a:r>
            <a:r>
              <a:rPr lang="en-CA" sz="2600" dirty="0">
                <a:latin typeface="Arial"/>
                <a:cs typeface="Arial"/>
              </a:rPr>
              <a:t>October 2026 </a:t>
            </a:r>
            <a:r>
              <a:rPr lang="en-CA" sz="2600" dirty="0">
                <a:solidFill>
                  <a:schemeClr val="bg1">
                    <a:lumMod val="50000"/>
                  </a:schemeClr>
                </a:solidFill>
                <a:latin typeface="Arial"/>
                <a:cs typeface="Arial"/>
              </a:rPr>
              <a:t>school council meeting.</a:t>
            </a:r>
          </a:p>
          <a:p>
            <a:pPr marL="283845" lvl="2" indent="-283845">
              <a:lnSpc>
                <a:spcPct val="120000"/>
              </a:lnSpc>
              <a:spcBef>
                <a:spcPts val="600"/>
              </a:spcBef>
              <a:spcAft>
                <a:spcPts val="600"/>
              </a:spcAft>
              <a:buClr>
                <a:srgbClr val="00B0F0"/>
              </a:buClr>
              <a:buFont typeface="Wingdings" panose="05000000000000000000" pitchFamily="2" charset="2"/>
              <a:buChar char="§"/>
            </a:pPr>
            <a:r>
              <a:rPr lang="en-CA" sz="2600" dirty="0">
                <a:solidFill>
                  <a:schemeClr val="bg1">
                    <a:lumMod val="50000"/>
                  </a:schemeClr>
                </a:solidFill>
                <a:latin typeface="Arial"/>
                <a:cs typeface="Arial"/>
              </a:rPr>
              <a:t>Our updated school development plan will be posted on our school website by Nov. 30, 2026.</a:t>
            </a:r>
          </a:p>
          <a:p>
            <a:pPr marL="457200" lvl="2" indent="0">
              <a:lnSpc>
                <a:spcPct val="120000"/>
              </a:lnSpc>
              <a:spcBef>
                <a:spcPts val="600"/>
              </a:spcBef>
              <a:spcAft>
                <a:spcPts val="600"/>
              </a:spcAft>
              <a:buClr>
                <a:srgbClr val="767171"/>
              </a:buClr>
              <a:buNone/>
            </a:pPr>
            <a:endParaRPr lang="en-CA" sz="3300" dirty="0">
              <a:solidFill>
                <a:schemeClr val="bg1">
                  <a:lumMod val="50000"/>
                </a:schemeClr>
              </a:solidFill>
              <a:latin typeface="Arial"/>
              <a:cs typeface="Arial"/>
            </a:endParaRPr>
          </a:p>
        </p:txBody>
      </p:sp>
    </p:spTree>
    <p:extLst>
      <p:ext uri="{BB962C8B-B14F-4D97-AF65-F5344CB8AC3E}">
        <p14:creationId xmlns:p14="http://schemas.microsoft.com/office/powerpoint/2010/main" val="15192473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70480" y="403132"/>
            <a:ext cx="6575892" cy="708918"/>
          </a:xfrm>
        </p:spPr>
        <p:txBody>
          <a:bodyPr>
            <a:normAutofit/>
          </a:bodyPr>
          <a:lstStyle/>
          <a:p>
            <a:pPr defTabSz="457200">
              <a:lnSpc>
                <a:spcPct val="100000"/>
              </a:lnSpc>
              <a:spcBef>
                <a:spcPts val="0"/>
              </a:spcBef>
            </a:pPr>
            <a:r>
              <a:rPr lang="en-CA" sz="2500" b="1">
                <a:solidFill>
                  <a:srgbClr val="00B0F0"/>
                </a:solidFill>
                <a:latin typeface="Arial"/>
                <a:cs typeface="Arial"/>
              </a:rPr>
              <a:t>Wrap-Up</a:t>
            </a:r>
            <a:endParaRPr lang="en-US" sz="2500">
              <a:solidFill>
                <a:srgbClr val="00B0F0"/>
              </a:solidFill>
              <a:latin typeface="Arial"/>
              <a:cs typeface="Arial"/>
            </a:endParaRPr>
          </a:p>
        </p:txBody>
      </p:sp>
      <p:sp>
        <p:nvSpPr>
          <p:cNvPr id="5" name="Content Placeholder 4"/>
          <p:cNvSpPr>
            <a:spLocks noGrp="1"/>
          </p:cNvSpPr>
          <p:nvPr>
            <p:ph idx="1"/>
          </p:nvPr>
        </p:nvSpPr>
        <p:spPr>
          <a:xfrm>
            <a:off x="2570481" y="1284789"/>
            <a:ext cx="5971636" cy="4108633"/>
          </a:xfrm>
        </p:spPr>
        <p:txBody>
          <a:bodyPr>
            <a:normAutofit/>
          </a:bodyPr>
          <a:lstStyle/>
          <a:p>
            <a:pPr marL="283845" indent="-283845">
              <a:lnSpc>
                <a:spcPct val="120000"/>
              </a:lnSpc>
              <a:spcBef>
                <a:spcPts val="600"/>
              </a:spcBef>
              <a:spcAft>
                <a:spcPts val="600"/>
              </a:spcAft>
              <a:buClr>
                <a:srgbClr val="00B0F0"/>
              </a:buClr>
              <a:buFont typeface="Wingdings" panose="05000000000000000000" pitchFamily="2" charset="2"/>
              <a:buChar char="§"/>
            </a:pPr>
            <a:r>
              <a:rPr lang="en-CA" sz="2000" dirty="0">
                <a:solidFill>
                  <a:schemeClr val="bg1">
                    <a:lumMod val="50000"/>
                  </a:schemeClr>
                </a:solidFill>
                <a:latin typeface="Arial"/>
                <a:cs typeface="Arial"/>
              </a:rPr>
              <a:t>Thank you for your participation!</a:t>
            </a:r>
          </a:p>
          <a:p>
            <a:pPr marL="283845" indent="-283845">
              <a:lnSpc>
                <a:spcPct val="120000"/>
              </a:lnSpc>
              <a:spcBef>
                <a:spcPts val="600"/>
              </a:spcBef>
              <a:spcAft>
                <a:spcPts val="600"/>
              </a:spcAft>
              <a:buClr>
                <a:srgbClr val="00B0F0"/>
              </a:buClr>
              <a:buFont typeface="Wingdings" panose="05000000000000000000" pitchFamily="2" charset="2"/>
              <a:buChar char="§"/>
            </a:pPr>
            <a:r>
              <a:rPr lang="en-CA" sz="2000" dirty="0">
                <a:solidFill>
                  <a:schemeClr val="bg1">
                    <a:lumMod val="50000"/>
                  </a:schemeClr>
                </a:solidFill>
                <a:latin typeface="Arial"/>
                <a:cs typeface="Arial"/>
              </a:rPr>
              <a:t>Please take a few minutes at this time to share your feedback about this meeting.</a:t>
            </a:r>
          </a:p>
          <a:p>
            <a:pPr marL="0" indent="0">
              <a:lnSpc>
                <a:spcPct val="120000"/>
              </a:lnSpc>
              <a:spcBef>
                <a:spcPts val="600"/>
              </a:spcBef>
              <a:spcAft>
                <a:spcPts val="600"/>
              </a:spcAft>
              <a:buClr>
                <a:srgbClr val="00B0F0"/>
              </a:buClr>
              <a:buNone/>
            </a:pPr>
            <a:endParaRPr lang="en-CA" sz="2000" dirty="0">
              <a:solidFill>
                <a:schemeClr val="bg1">
                  <a:lumMod val="50000"/>
                </a:schemeClr>
              </a:solidFill>
              <a:highlight>
                <a:srgbClr val="FFFF00"/>
              </a:highlight>
              <a:latin typeface="Arial"/>
              <a:cs typeface="Arial"/>
            </a:endParaRPr>
          </a:p>
          <a:p>
            <a:pPr marL="0" indent="0">
              <a:lnSpc>
                <a:spcPct val="120000"/>
              </a:lnSpc>
              <a:spcBef>
                <a:spcPts val="600"/>
              </a:spcBef>
              <a:spcAft>
                <a:spcPts val="600"/>
              </a:spcAft>
              <a:buClr>
                <a:srgbClr val="00B0F0"/>
              </a:buClr>
              <a:buNone/>
            </a:pPr>
            <a:endParaRPr lang="en-CA" sz="2000" dirty="0">
              <a:solidFill>
                <a:schemeClr val="bg1">
                  <a:lumMod val="50000"/>
                </a:schemeClr>
              </a:solidFill>
              <a:latin typeface="Arial"/>
              <a:cs typeface="Arial"/>
            </a:endParaRPr>
          </a:p>
        </p:txBody>
      </p:sp>
    </p:spTree>
    <p:extLst>
      <p:ext uri="{BB962C8B-B14F-4D97-AF65-F5344CB8AC3E}">
        <p14:creationId xmlns:p14="http://schemas.microsoft.com/office/powerpoint/2010/main" val="410404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School Planning and You">
            <a:hlinkClick r:id="" action="ppaction://media"/>
            <a:extLst>
              <a:ext uri="{FF2B5EF4-FFF2-40B4-BE49-F238E27FC236}">
                <a16:creationId xmlns:a16="http://schemas.microsoft.com/office/drawing/2014/main" id="{6D8A1A27-0254-9AEC-651C-E9F7F0122D0E}"/>
              </a:ext>
            </a:extLst>
          </p:cNvPr>
          <p:cNvPicPr>
            <a:picLocks noRot="1" noChangeAspect="1"/>
          </p:cNvPicPr>
          <p:nvPr>
            <a:videoFile r:link="rId1"/>
          </p:nvPr>
        </p:nvPicPr>
        <p:blipFill>
          <a:blip r:embed="rId4"/>
          <a:stretch>
            <a:fillRect/>
          </a:stretch>
        </p:blipFill>
        <p:spPr>
          <a:xfrm>
            <a:off x="47112" y="-5671"/>
            <a:ext cx="9056079" cy="5160446"/>
          </a:xfrm>
          <a:prstGeom prst="rect">
            <a:avLst/>
          </a:prstGeom>
        </p:spPr>
      </p:pic>
    </p:spTree>
    <p:extLst>
      <p:ext uri="{BB962C8B-B14F-4D97-AF65-F5344CB8AC3E}">
        <p14:creationId xmlns:p14="http://schemas.microsoft.com/office/powerpoint/2010/main" val="6521238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705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645612" y="517004"/>
            <a:ext cx="6495673" cy="708918"/>
          </a:xfrm>
        </p:spPr>
        <p:txBody>
          <a:bodyPr>
            <a:normAutofit fontScale="90000"/>
          </a:bodyPr>
          <a:lstStyle/>
          <a:p>
            <a:pPr defTabSz="457200">
              <a:lnSpc>
                <a:spcPct val="100000"/>
              </a:lnSpc>
              <a:spcBef>
                <a:spcPts val="0"/>
              </a:spcBef>
            </a:pPr>
            <a:r>
              <a:rPr lang="en-CA" b="1">
                <a:solidFill>
                  <a:srgbClr val="00B0F0"/>
                </a:solidFill>
                <a:latin typeface="Arial"/>
                <a:cs typeface="Arial"/>
              </a:rPr>
              <a:t>How is Our School Development </a:t>
            </a:r>
            <a:br>
              <a:rPr lang="en-CA" b="1">
                <a:latin typeface="Arial" panose="020B0604020202020204" pitchFamily="34" charset="0"/>
                <a:cs typeface="Arial" panose="020B0604020202020204" pitchFamily="34" charset="0"/>
              </a:rPr>
            </a:br>
            <a:r>
              <a:rPr lang="en-CA" b="1">
                <a:solidFill>
                  <a:srgbClr val="00B0F0"/>
                </a:solidFill>
                <a:latin typeface="Arial"/>
                <a:cs typeface="Arial"/>
              </a:rPr>
              <a:t>Plan Used?</a:t>
            </a:r>
            <a:br>
              <a:rPr lang="en-CA" b="1">
                <a:latin typeface="Arial" panose="020B0604020202020204" pitchFamily="34" charset="0"/>
                <a:cs typeface="Arial" panose="020B0604020202020204" pitchFamily="34" charset="0"/>
              </a:rPr>
            </a:br>
            <a:br>
              <a:rPr lang="en-CA" b="1">
                <a:latin typeface="Arial" panose="020B0604020202020204" pitchFamily="34" charset="0"/>
                <a:cs typeface="Arial" panose="020B0604020202020204" pitchFamily="34" charset="0"/>
              </a:rPr>
            </a:br>
            <a:br>
              <a:rPr lang="en-CA" sz="3000" b="1">
                <a:latin typeface="Arial" panose="020B0604020202020204" pitchFamily="34" charset="0"/>
                <a:cs typeface="Arial" panose="020B0604020202020204" pitchFamily="34" charset="0"/>
              </a:rPr>
            </a:br>
            <a:br>
              <a:rPr lang="en-CA" sz="3000" b="1">
                <a:latin typeface="Arial" panose="020B0604020202020204" pitchFamily="34" charset="0"/>
                <a:cs typeface="Arial" panose="020B0604020202020204" pitchFamily="34" charset="0"/>
              </a:rPr>
            </a:br>
            <a:br>
              <a:rPr lang="en-CA" sz="3000" b="1">
                <a:latin typeface="Arial" panose="020B0604020202020204" pitchFamily="34" charset="0"/>
                <a:ea typeface="+mn-ea"/>
                <a:cs typeface="Arial" panose="020B0604020202020204" pitchFamily="34" charset="0"/>
              </a:rPr>
            </a:br>
            <a:endParaRPr lang="en-US"/>
          </a:p>
        </p:txBody>
      </p:sp>
      <p:sp>
        <p:nvSpPr>
          <p:cNvPr id="5" name="Content Placeholder 4"/>
          <p:cNvSpPr>
            <a:spLocks noGrp="1"/>
          </p:cNvSpPr>
          <p:nvPr>
            <p:ph idx="1"/>
          </p:nvPr>
        </p:nvSpPr>
        <p:spPr>
          <a:xfrm>
            <a:off x="2645613" y="1492277"/>
            <a:ext cx="5896503" cy="3635308"/>
          </a:xfrm>
        </p:spPr>
        <p:txBody>
          <a:bodyPr>
            <a:normAutofit fontScale="40000" lnSpcReduction="20000"/>
          </a:bodyPr>
          <a:lstStyle/>
          <a:p>
            <a:pPr marL="283845" indent="-283845">
              <a:lnSpc>
                <a:spcPct val="120000"/>
              </a:lnSpc>
              <a:spcBef>
                <a:spcPts val="600"/>
              </a:spcBef>
              <a:spcAft>
                <a:spcPts val="600"/>
              </a:spcAft>
              <a:buClr>
                <a:srgbClr val="00B0F0"/>
              </a:buClr>
              <a:buFont typeface="Wingdings" panose="05000000000000000000" pitchFamily="2" charset="2"/>
              <a:buChar char="§"/>
            </a:pPr>
            <a:r>
              <a:rPr lang="en-CA" sz="5000">
                <a:solidFill>
                  <a:schemeClr val="bg1">
                    <a:lumMod val="50000"/>
                  </a:schemeClr>
                </a:solidFill>
                <a:latin typeface="Arial"/>
                <a:cs typeface="Arial"/>
              </a:rPr>
              <a:t>Guides ongoing assessment and review of goals and actions.</a:t>
            </a:r>
            <a:endParaRPr lang="en-US">
              <a:solidFill>
                <a:schemeClr val="bg1">
                  <a:lumMod val="50000"/>
                </a:schemeClr>
              </a:solidFill>
            </a:endParaRPr>
          </a:p>
          <a:p>
            <a:pPr marL="283845" indent="-283845">
              <a:lnSpc>
                <a:spcPct val="120000"/>
              </a:lnSpc>
              <a:spcBef>
                <a:spcPts val="600"/>
              </a:spcBef>
              <a:spcAft>
                <a:spcPts val="600"/>
              </a:spcAft>
              <a:buClr>
                <a:srgbClr val="00B0F0"/>
              </a:buClr>
              <a:buFont typeface="Wingdings" panose="05000000000000000000" pitchFamily="2" charset="2"/>
              <a:buChar char="§"/>
            </a:pPr>
            <a:r>
              <a:rPr lang="en-CA" sz="5000">
                <a:solidFill>
                  <a:schemeClr val="bg1">
                    <a:lumMod val="50000"/>
                  </a:schemeClr>
                </a:solidFill>
                <a:latin typeface="Arial"/>
                <a:cs typeface="Arial"/>
              </a:rPr>
              <a:t>Our school development plan is the driver for closing </a:t>
            </a:r>
            <a:r>
              <a:rPr lang="en-CA" sz="5000">
                <a:solidFill>
                  <a:schemeClr val="tx1">
                    <a:lumMod val="50000"/>
                    <a:lumOff val="50000"/>
                  </a:schemeClr>
                </a:solidFill>
                <a:latin typeface="Arial"/>
                <a:cs typeface="Arial"/>
              </a:rPr>
              <a:t>learning</a:t>
            </a:r>
            <a:r>
              <a:rPr lang="en-CA" sz="5000">
                <a:solidFill>
                  <a:srgbClr val="FF0000"/>
                </a:solidFill>
                <a:latin typeface="Arial"/>
                <a:cs typeface="Arial"/>
              </a:rPr>
              <a:t> </a:t>
            </a:r>
            <a:r>
              <a:rPr lang="en-CA" sz="5000">
                <a:solidFill>
                  <a:schemeClr val="bg1">
                    <a:lumMod val="50000"/>
                  </a:schemeClr>
                </a:solidFill>
                <a:latin typeface="Arial"/>
                <a:cs typeface="Arial"/>
              </a:rPr>
              <a:t>gaps and informs:</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a:solidFill>
                  <a:schemeClr val="bg1">
                    <a:lumMod val="50000"/>
                  </a:schemeClr>
                </a:solidFill>
                <a:latin typeface="Arial"/>
                <a:cs typeface="Arial"/>
              </a:rPr>
              <a:t>Instructional strategies</a:t>
            </a:r>
            <a:r>
              <a:rPr lang="en-CA" sz="3400">
                <a:solidFill>
                  <a:srgbClr val="FF0000"/>
                </a:solidFill>
                <a:latin typeface="Arial"/>
                <a:cs typeface="Arial"/>
              </a:rPr>
              <a:t> </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a:solidFill>
                  <a:schemeClr val="bg1">
                    <a:lumMod val="50000"/>
                  </a:schemeClr>
                </a:solidFill>
                <a:latin typeface="Arial"/>
                <a:cs typeface="Arial"/>
              </a:rPr>
              <a:t>Professional learning</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a:solidFill>
                  <a:schemeClr val="bg1">
                    <a:lumMod val="50000"/>
                  </a:schemeClr>
                </a:solidFill>
                <a:latin typeface="Arial"/>
                <a:cs typeface="Arial"/>
              </a:rPr>
              <a:t>School structures and processes for learning</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a:solidFill>
                  <a:schemeClr val="bg1">
                    <a:lumMod val="50000"/>
                  </a:schemeClr>
                </a:solidFill>
                <a:latin typeface="Arial"/>
                <a:cs typeface="Arial"/>
              </a:rPr>
              <a:t>Resources to improve student learning</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a:solidFill>
                  <a:schemeClr val="bg1">
                    <a:lumMod val="50000"/>
                  </a:schemeClr>
                </a:solidFill>
                <a:latin typeface="Arial"/>
                <a:cs typeface="Arial"/>
              </a:rPr>
              <a:t>Data-informed decision making</a:t>
            </a:r>
          </a:p>
          <a:p>
            <a:pPr marL="342900" indent="-342900">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7296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1D3AC83-3C4E-329F-5616-EC81B6E56A5D}"/>
              </a:ext>
            </a:extLst>
          </p:cNvPr>
          <p:cNvSpPr>
            <a:spLocks noGrp="1"/>
          </p:cNvSpPr>
          <p:nvPr>
            <p:ph idx="1"/>
          </p:nvPr>
        </p:nvSpPr>
        <p:spPr>
          <a:xfrm>
            <a:off x="2559551" y="1721224"/>
            <a:ext cx="5994140" cy="3193676"/>
          </a:xfrm>
        </p:spPr>
        <p:txBody>
          <a:bodyPr>
            <a:normAutofit/>
          </a:bodyPr>
          <a:lstStyle/>
          <a:p>
            <a:pPr marL="0" indent="0">
              <a:lnSpc>
                <a:spcPct val="100000"/>
              </a:lnSpc>
              <a:spcBef>
                <a:spcPts val="600"/>
              </a:spcBef>
              <a:spcAft>
                <a:spcPts val="600"/>
              </a:spcAft>
              <a:buClr>
                <a:srgbClr val="00B0F0"/>
              </a:buClr>
              <a:buNone/>
            </a:pPr>
            <a:r>
              <a:rPr lang="en-US" sz="2000" dirty="0">
                <a:latin typeface="Arial"/>
                <a:ea typeface="Calibri" panose="020F0502020204030204" pitchFamily="34" charset="0"/>
                <a:cs typeface="Arial"/>
              </a:rPr>
              <a:t>Students’ ability to understand and communicate in French will improve.</a:t>
            </a:r>
          </a:p>
          <a:p>
            <a:pPr marL="0" indent="0">
              <a:lnSpc>
                <a:spcPct val="100000"/>
              </a:lnSpc>
              <a:spcBef>
                <a:spcPts val="600"/>
              </a:spcBef>
              <a:spcAft>
                <a:spcPts val="600"/>
              </a:spcAft>
              <a:buClr>
                <a:srgbClr val="00B0F0"/>
              </a:buClr>
              <a:buNone/>
            </a:pPr>
            <a:r>
              <a:rPr lang="en-US" sz="2000">
                <a:latin typeface="Arial"/>
                <a:ea typeface="Calibri"/>
                <a:cs typeface="Arial"/>
              </a:rPr>
              <a:t>Outcome</a:t>
            </a:r>
          </a:p>
          <a:p>
            <a:pPr marL="283845" indent="-283845">
              <a:lnSpc>
                <a:spcPct val="100000"/>
              </a:lnSpc>
              <a:spcBef>
                <a:spcPts val="600"/>
              </a:spcBef>
              <a:spcAft>
                <a:spcPts val="600"/>
              </a:spcAft>
              <a:buClr>
                <a:srgbClr val="00B0F0"/>
              </a:buClr>
              <a:buFont typeface="Wingdings" panose="05000000000000000000" pitchFamily="2" charset="2"/>
              <a:buChar char="§"/>
            </a:pPr>
            <a:r>
              <a:rPr lang="en-CA" sz="2000" dirty="0">
                <a:latin typeface="Arial"/>
                <a:cs typeface="Arial"/>
              </a:rPr>
              <a:t>Students’ written communication will improve as they engage in frequent peer and teacher feedback cycle and take increasing ownership of their writing through self-reflection and assessment.</a:t>
            </a:r>
            <a:endParaRPr lang="en-CA" sz="2000" dirty="0">
              <a:latin typeface="Arial" panose="020B0604020202020204" pitchFamily="34" charset="0"/>
              <a:cs typeface="Arial" panose="020B0604020202020204" pitchFamily="34" charset="0"/>
            </a:endParaRPr>
          </a:p>
          <a:p>
            <a:pPr marL="283845" indent="-283845">
              <a:lnSpc>
                <a:spcPct val="100000"/>
              </a:lnSpc>
              <a:spcBef>
                <a:spcPts val="600"/>
              </a:spcBef>
              <a:spcAft>
                <a:spcPts val="600"/>
              </a:spcAft>
              <a:buClr>
                <a:srgbClr val="00B0F0"/>
              </a:buClr>
              <a:buFont typeface="Wingdings" panose="05000000000000000000" pitchFamily="2" charset="2"/>
              <a:buChar char="§"/>
            </a:pPr>
            <a:endParaRPr lang="en-US" sz="2000" dirty="0">
              <a:latin typeface="Arial"/>
              <a:ea typeface="Calibri" panose="020F0502020204030204" pitchFamily="34" charset="0"/>
              <a:cs typeface="Arial"/>
            </a:endParaRPr>
          </a:p>
          <a:p>
            <a:pPr marL="283845" indent="-283845">
              <a:lnSpc>
                <a:spcPct val="100000"/>
              </a:lnSpc>
              <a:spcBef>
                <a:spcPts val="600"/>
              </a:spcBef>
              <a:spcAft>
                <a:spcPts val="600"/>
              </a:spcAft>
              <a:buClr>
                <a:srgbClr val="00B0F0"/>
              </a:buClr>
              <a:buFont typeface="Wingdings" panose="05000000000000000000" pitchFamily="2" charset="2"/>
              <a:buChar char="§"/>
            </a:pPr>
            <a:endParaRPr lang="en-CA" sz="1900" dirty="0">
              <a:solidFill>
                <a:schemeClr val="bg1">
                  <a:lumMod val="50000"/>
                </a:schemeClr>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4C063733-3625-1A7B-4AF7-D4A7B2E52EC0}"/>
              </a:ext>
            </a:extLst>
          </p:cNvPr>
          <p:cNvSpPr>
            <a:spLocks noGrp="1"/>
          </p:cNvSpPr>
          <p:nvPr>
            <p:ph type="title"/>
          </p:nvPr>
        </p:nvSpPr>
        <p:spPr>
          <a:xfrm>
            <a:off x="2559551" y="517004"/>
            <a:ext cx="6469899" cy="762833"/>
          </a:xfrm>
        </p:spPr>
        <p:txBody>
          <a:bodyPr>
            <a:noAutofit/>
          </a:bodyPr>
          <a:lstStyle/>
          <a:p>
            <a:r>
              <a:rPr lang="en-CA" sz="2500" b="1" dirty="0">
                <a:solidFill>
                  <a:srgbClr val="00B0F0"/>
                </a:solidFill>
                <a:latin typeface="Arial"/>
                <a:cs typeface="Arial"/>
              </a:rPr>
              <a:t>School Development Plan – </a:t>
            </a:r>
            <a:br>
              <a:rPr lang="en-CA" sz="2500" b="1" dirty="0">
                <a:latin typeface="Arial"/>
                <a:cs typeface="Arial"/>
              </a:rPr>
            </a:br>
            <a:r>
              <a:rPr lang="en-CA" sz="2500" b="1">
                <a:solidFill>
                  <a:srgbClr val="00B0F0"/>
                </a:solidFill>
                <a:latin typeface="Arial"/>
                <a:cs typeface="Arial"/>
              </a:rPr>
              <a:t> LITERACY GOAL</a:t>
            </a:r>
            <a:endParaRPr lang="en-CA" sz="2500" b="1" dirty="0">
              <a:solidFill>
                <a:schemeClr val="bg1">
                  <a:lumMod val="50000"/>
                </a:schemeClr>
              </a:solidFill>
              <a:latin typeface="Arial"/>
              <a:cs typeface="Arial" panose="020B0604020202020204" pitchFamily="34" charset="0"/>
            </a:endParaRPr>
          </a:p>
        </p:txBody>
      </p:sp>
    </p:spTree>
    <p:extLst>
      <p:ext uri="{BB962C8B-B14F-4D97-AF65-F5344CB8AC3E}">
        <p14:creationId xmlns:p14="http://schemas.microsoft.com/office/powerpoint/2010/main" val="569150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77729" cy="708918"/>
          </a:xfrm>
        </p:spPr>
        <p:txBody>
          <a:bodyPr>
            <a:noAutofit/>
          </a:bodyPr>
          <a:lstStyle/>
          <a:p>
            <a:r>
              <a:rPr lang="en-CA" sz="2500" b="1">
                <a:solidFill>
                  <a:srgbClr val="00B0F0"/>
                </a:solidFill>
                <a:latin typeface="Arial"/>
                <a:cs typeface="Arial"/>
              </a:rPr>
              <a:t>School Development Plan – LITERACY</a:t>
            </a:r>
            <a:br>
              <a:rPr lang="en-CA" sz="2500" b="1" dirty="0">
                <a:latin typeface="Arial"/>
                <a:cs typeface="Arial"/>
              </a:rPr>
            </a:br>
            <a:r>
              <a:rPr lang="en-CA" sz="2500" b="1" dirty="0">
                <a:solidFill>
                  <a:srgbClr val="00B0F0"/>
                </a:solidFill>
                <a:latin typeface="Arial"/>
                <a:cs typeface="Arial"/>
              </a:rPr>
              <a:t>Outcome Measures</a:t>
            </a:r>
            <a:endParaRPr lang="en-CA" sz="2500" b="1" dirty="0">
              <a:solidFill>
                <a:srgbClr val="00B0F0"/>
              </a:solidFill>
              <a:latin typeface="Arial"/>
              <a:cs typeface="Arial" panose="020B0604020202020204" pitchFamily="34" charset="0"/>
            </a:endParaRPr>
          </a:p>
        </p:txBody>
      </p:sp>
      <p:sp>
        <p:nvSpPr>
          <p:cNvPr id="6" name="Content Placeholder 4">
            <a:extLst>
              <a:ext uri="{FF2B5EF4-FFF2-40B4-BE49-F238E27FC236}">
                <a16:creationId xmlns:a16="http://schemas.microsoft.com/office/drawing/2014/main" id="{052C4C2A-DF05-AC4B-B15C-78A34F61BE31}"/>
              </a:ext>
            </a:extLst>
          </p:cNvPr>
          <p:cNvSpPr>
            <a:spLocks noGrp="1"/>
          </p:cNvSpPr>
          <p:nvPr>
            <p:ph idx="1"/>
          </p:nvPr>
        </p:nvSpPr>
        <p:spPr>
          <a:xfrm>
            <a:off x="2559551" y="1721223"/>
            <a:ext cx="5982565" cy="3181189"/>
          </a:xfrm>
        </p:spPr>
        <p:txBody>
          <a:bodyPr>
            <a:normAutofit fontScale="92500" lnSpcReduction="20000"/>
          </a:bodyPr>
          <a:lstStyle/>
          <a:p>
            <a:pPr marL="341630" indent="-342900">
              <a:buClr>
                <a:srgbClr val="00B0F0"/>
              </a:buClr>
              <a:buFont typeface="Wingdings" panose="05000000000000000000" pitchFamily="2" charset="2"/>
              <a:buChar char="§"/>
            </a:pPr>
            <a:r>
              <a:rPr lang="en-CA" sz="2000" dirty="0">
                <a:latin typeface="Arial"/>
                <a:cs typeface="Arial"/>
              </a:rPr>
              <a:t>Report card FILAL Writing stem – improved student achievement from S1 to Y1</a:t>
            </a:r>
          </a:p>
          <a:p>
            <a:pPr marL="341630" indent="-342900">
              <a:buClr>
                <a:srgbClr val="00B0F0"/>
              </a:buClr>
              <a:buFont typeface="Wingdings" panose="05000000000000000000" pitchFamily="2" charset="2"/>
              <a:buChar char="§"/>
            </a:pPr>
            <a:r>
              <a:rPr lang="en-CA" sz="2000" dirty="0">
                <a:latin typeface="Arial"/>
                <a:cs typeface="Arial"/>
              </a:rPr>
              <a:t>Students report receiving opportunities for feedback (CBE Student Survey)</a:t>
            </a:r>
          </a:p>
          <a:p>
            <a:pPr marL="341630" indent="-342900">
              <a:buClr>
                <a:srgbClr val="00B0F0"/>
              </a:buClr>
              <a:buFont typeface="Wingdings" panose="05000000000000000000" pitchFamily="2" charset="2"/>
              <a:buChar char="§"/>
            </a:pPr>
            <a:r>
              <a:rPr lang="en-CA" sz="2000" dirty="0">
                <a:latin typeface="Arial"/>
                <a:cs typeface="Arial"/>
              </a:rPr>
              <a:t>Achievement rate of identified student targets monitored through PLC</a:t>
            </a:r>
          </a:p>
          <a:p>
            <a:pPr marL="341630" indent="-342900">
              <a:buClr>
                <a:srgbClr val="00B0F0"/>
              </a:buClr>
              <a:buFont typeface="Wingdings" panose="05000000000000000000" pitchFamily="2" charset="2"/>
              <a:buChar char="§"/>
            </a:pPr>
            <a:r>
              <a:rPr lang="en-CA" sz="2000" dirty="0">
                <a:latin typeface="Arial"/>
                <a:cs typeface="Arial"/>
              </a:rPr>
              <a:t>Teacher confidence with self and peer assessment </a:t>
            </a:r>
            <a:r>
              <a:rPr lang="en-CA" sz="2000">
                <a:latin typeface="Arial"/>
                <a:cs typeface="Arial"/>
              </a:rPr>
              <a:t>using co-created rubrics and exemplars (teacher surveys)</a:t>
            </a:r>
          </a:p>
          <a:p>
            <a:pPr marL="341630" indent="-342900">
              <a:buClr>
                <a:srgbClr val="00B0F0"/>
              </a:buClr>
              <a:buFont typeface="Wingdings" panose="05000000000000000000" pitchFamily="2" charset="2"/>
              <a:buChar char="§"/>
            </a:pPr>
            <a:r>
              <a:rPr lang="en-CA" sz="2000" dirty="0">
                <a:latin typeface="Arial"/>
                <a:cs typeface="Arial"/>
              </a:rPr>
              <a:t>Students know how to improve writing (</a:t>
            </a:r>
            <a:r>
              <a:rPr lang="en-CA" sz="2000" dirty="0" err="1">
                <a:latin typeface="Arial"/>
                <a:cs typeface="Arial"/>
              </a:rPr>
              <a:t>OurSchool</a:t>
            </a:r>
            <a:r>
              <a:rPr lang="en-CA" sz="2000" dirty="0">
                <a:latin typeface="Arial"/>
                <a:cs typeface="Arial"/>
              </a:rPr>
              <a:t> survey)</a:t>
            </a:r>
          </a:p>
          <a:p>
            <a:pPr marL="341630" indent="-342900">
              <a:buClr>
                <a:srgbClr val="00B0F0"/>
              </a:buClr>
              <a:buFont typeface="Wingdings" panose="05000000000000000000" pitchFamily="2" charset="2"/>
              <a:buChar char="§"/>
            </a:pPr>
            <a:r>
              <a:rPr lang="en-CA" sz="2000">
                <a:solidFill>
                  <a:srgbClr val="000000"/>
                </a:solidFill>
                <a:latin typeface="Arial"/>
                <a:cs typeface="Arial"/>
              </a:rPr>
              <a:t>Gator Gallery – student advisory group feedback</a:t>
            </a:r>
            <a:endParaRPr lang="en-CA" sz="2000" dirty="0">
              <a:solidFill>
                <a:srgbClr val="000000"/>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4252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0" y="517004"/>
            <a:ext cx="6586883" cy="708918"/>
          </a:xfrm>
        </p:spPr>
        <p:txBody>
          <a:bodyPr>
            <a:noAutofit/>
          </a:bodyPr>
          <a:lstStyle/>
          <a:p>
            <a:r>
              <a:rPr lang="en-CA" sz="2500" b="1" dirty="0">
                <a:solidFill>
                  <a:srgbClr val="00B0F0"/>
                </a:solidFill>
                <a:latin typeface="Arial"/>
                <a:cs typeface="Arial"/>
              </a:rPr>
              <a:t>School Development Plan –  </a:t>
            </a:r>
            <a:br>
              <a:rPr lang="en-CA" sz="2500" b="1" dirty="0">
                <a:latin typeface="Arial" panose="020B0604020202020204" pitchFamily="34" charset="0"/>
                <a:cs typeface="Arial" panose="020B0604020202020204" pitchFamily="34" charset="0"/>
              </a:rPr>
            </a:br>
            <a:r>
              <a:rPr lang="en-CA" sz="2500" b="1" dirty="0">
                <a:solidFill>
                  <a:srgbClr val="00B0F0"/>
                </a:solidFill>
                <a:latin typeface="Arial"/>
                <a:cs typeface="Arial"/>
              </a:rPr>
              <a:t>Data for Monitoring Progress</a:t>
            </a:r>
          </a:p>
        </p:txBody>
      </p:sp>
      <p:sp>
        <p:nvSpPr>
          <p:cNvPr id="6" name="Content Placeholder 4">
            <a:extLst>
              <a:ext uri="{FF2B5EF4-FFF2-40B4-BE49-F238E27FC236}">
                <a16:creationId xmlns:a16="http://schemas.microsoft.com/office/drawing/2014/main" id="{8A400999-B386-E3C3-A51A-EC4E300EC3AD}"/>
              </a:ext>
            </a:extLst>
          </p:cNvPr>
          <p:cNvSpPr>
            <a:spLocks noGrp="1"/>
          </p:cNvSpPr>
          <p:nvPr>
            <p:ph idx="1"/>
          </p:nvPr>
        </p:nvSpPr>
        <p:spPr>
          <a:xfrm>
            <a:off x="2559551" y="1721223"/>
            <a:ext cx="5982565" cy="3181189"/>
          </a:xfrm>
        </p:spPr>
        <p:txBody>
          <a:bodyPr>
            <a:normAutofit lnSpcReduction="10000"/>
          </a:bodyPr>
          <a:lstStyle/>
          <a:p>
            <a:pPr marL="341630" indent="-342900">
              <a:buClr>
                <a:srgbClr val="00B0F0"/>
              </a:buClr>
              <a:buFont typeface="Wingdings" panose="05000000000000000000" pitchFamily="2" charset="2"/>
              <a:buChar char="§"/>
            </a:pPr>
            <a:r>
              <a:rPr lang="en-CA" sz="2000" dirty="0">
                <a:latin typeface="Arial"/>
                <a:cs typeface="Arial"/>
              </a:rPr>
              <a:t>Report Card data</a:t>
            </a:r>
          </a:p>
          <a:p>
            <a:pPr marL="341630" indent="-342900">
              <a:buClr>
                <a:srgbClr val="00B0F0"/>
              </a:buClr>
              <a:buFont typeface="Wingdings" panose="05000000000000000000" pitchFamily="2" charset="2"/>
              <a:buChar char="§"/>
            </a:pPr>
            <a:r>
              <a:rPr lang="en-CA" sz="2000" dirty="0">
                <a:latin typeface="Arial"/>
                <a:cs typeface="Arial"/>
              </a:rPr>
              <a:t>CBE Student Survey</a:t>
            </a:r>
          </a:p>
          <a:p>
            <a:pPr marL="341630" indent="-342900">
              <a:buClr>
                <a:srgbClr val="00B0F0"/>
              </a:buClr>
              <a:buFont typeface="Wingdings" panose="05000000000000000000" pitchFamily="2" charset="2"/>
              <a:buChar char="§"/>
            </a:pPr>
            <a:r>
              <a:rPr lang="en-CA" sz="2000" dirty="0">
                <a:latin typeface="Arial"/>
                <a:cs typeface="Arial"/>
              </a:rPr>
              <a:t>Grade Team PLC notes and student tracking data</a:t>
            </a:r>
          </a:p>
          <a:p>
            <a:pPr marL="341630" indent="-342900">
              <a:buClr>
                <a:srgbClr val="00B0F0"/>
              </a:buClr>
              <a:buFont typeface="Wingdings" panose="05000000000000000000" pitchFamily="2" charset="2"/>
              <a:buChar char="§"/>
            </a:pPr>
            <a:r>
              <a:rPr lang="en-CA" sz="2000" dirty="0">
                <a:latin typeface="Arial"/>
                <a:cs typeface="Arial"/>
              </a:rPr>
              <a:t>Teacher perception survey data (collected November 2025 and June 2026)</a:t>
            </a:r>
          </a:p>
          <a:p>
            <a:pPr marL="341630" indent="-342900">
              <a:buClr>
                <a:srgbClr val="00B0F0"/>
              </a:buClr>
              <a:buFont typeface="Wingdings" panose="05000000000000000000" pitchFamily="2" charset="2"/>
              <a:buChar char="§"/>
            </a:pPr>
            <a:r>
              <a:rPr lang="en-CA" sz="2000" dirty="0">
                <a:latin typeface="Arial"/>
                <a:cs typeface="Arial"/>
              </a:rPr>
              <a:t>Grades 4-6: Our School Survey open-ended questions</a:t>
            </a:r>
          </a:p>
          <a:p>
            <a:pPr marL="341630" indent="-342900">
              <a:buClr>
                <a:srgbClr val="00B0F0"/>
              </a:buClr>
              <a:buFont typeface="Wingdings" panose="05000000000000000000" pitchFamily="2" charset="2"/>
              <a:buChar char="§"/>
            </a:pPr>
            <a:r>
              <a:rPr lang="en-CA" sz="2000" dirty="0">
                <a:latin typeface="Arial"/>
                <a:cs typeface="Arial"/>
              </a:rPr>
              <a:t>Grades 1-3: school-generated questions and administered survey</a:t>
            </a:r>
          </a:p>
          <a:p>
            <a:pPr marL="342900" indent="-342900">
              <a:spcAft>
                <a:spcPts val="600"/>
              </a:spcAft>
              <a:buClr>
                <a:srgbClr val="00B0F0"/>
              </a:buClr>
              <a:buFont typeface="Wingdings" panose="05000000000000000000" pitchFamily="2" charset="2"/>
              <a:buChar char="§"/>
            </a:pPr>
            <a:endParaRPr lang="en-CA" sz="19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4447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E482-2DFB-6EEC-8B38-128411051764}"/>
              </a:ext>
            </a:extLst>
          </p:cNvPr>
          <p:cNvSpPr>
            <a:spLocks noGrp="1"/>
          </p:cNvSpPr>
          <p:nvPr>
            <p:ph type="title"/>
          </p:nvPr>
        </p:nvSpPr>
        <p:spPr/>
        <p:txBody>
          <a:bodyPr/>
          <a:lstStyle/>
          <a:p>
            <a:r>
              <a:rPr lang="en-CA" b="1">
                <a:solidFill>
                  <a:srgbClr val="00B0F0"/>
                </a:solidFill>
                <a:latin typeface="Arial"/>
                <a:cs typeface="Arial"/>
              </a:rPr>
              <a:t>Literacy Goal – Actions</a:t>
            </a:r>
            <a:r>
              <a:rPr lang="en-CA" dirty="0">
                <a:solidFill>
                  <a:srgbClr val="00B0F0"/>
                </a:solidFill>
                <a:latin typeface="Arial"/>
                <a:cs typeface="Arial"/>
              </a:rPr>
              <a:t>​</a:t>
            </a:r>
            <a:endParaRPr lang="en-US">
              <a:solidFill>
                <a:srgbClr val="00B0F0"/>
              </a:solidFill>
              <a:latin typeface="Arial"/>
              <a:cs typeface="Arial"/>
            </a:endParaRPr>
          </a:p>
        </p:txBody>
      </p:sp>
      <p:sp>
        <p:nvSpPr>
          <p:cNvPr id="3" name="Content Placeholder 2">
            <a:extLst>
              <a:ext uri="{FF2B5EF4-FFF2-40B4-BE49-F238E27FC236}">
                <a16:creationId xmlns:a16="http://schemas.microsoft.com/office/drawing/2014/main" id="{A9333BC9-69DD-AB51-3373-D0556E53D112}"/>
              </a:ext>
            </a:extLst>
          </p:cNvPr>
          <p:cNvSpPr>
            <a:spLocks noGrp="1"/>
          </p:cNvSpPr>
          <p:nvPr>
            <p:ph idx="1"/>
          </p:nvPr>
        </p:nvSpPr>
        <p:spPr>
          <a:xfrm>
            <a:off x="2437578" y="647543"/>
            <a:ext cx="6569849" cy="3834332"/>
          </a:xfrm>
        </p:spPr>
        <p:txBody>
          <a:bodyPr>
            <a:normAutofit fontScale="92500" lnSpcReduction="10000"/>
          </a:bodyPr>
          <a:lstStyle/>
          <a:p>
            <a:pPr marL="0" indent="0">
              <a:buNone/>
            </a:pPr>
            <a:endParaRPr lang="en-US" i="1" dirty="0">
              <a:highlight>
                <a:srgbClr val="FFFF00"/>
              </a:highlight>
              <a:ea typeface="Calibri"/>
              <a:cs typeface="Calibri"/>
            </a:endParaRPr>
          </a:p>
          <a:p>
            <a:pPr fontAlgn="base"/>
            <a:r>
              <a:rPr lang="en-US" dirty="0"/>
              <a:t>Students receive constructive, actionable and timely feedback​</a:t>
            </a:r>
          </a:p>
          <a:p>
            <a:pPr fontAlgn="base"/>
            <a:r>
              <a:rPr lang="en-US" dirty="0"/>
              <a:t>Teachers increase familiarity and use of formative assessment strategies and student voice in assessment​</a:t>
            </a:r>
          </a:p>
          <a:p>
            <a:pPr fontAlgn="base"/>
            <a:r>
              <a:rPr lang="en-US" dirty="0"/>
              <a:t>Student goal setting, self-assessment and reflection​</a:t>
            </a:r>
          </a:p>
          <a:p>
            <a:pPr fontAlgn="base"/>
            <a:r>
              <a:rPr lang="en-US" dirty="0"/>
              <a:t>Teachers professional learning ​</a:t>
            </a:r>
          </a:p>
          <a:p>
            <a:pPr fontAlgn="base"/>
            <a:r>
              <a:rPr lang="en-US" dirty="0"/>
              <a:t>Empower student voice in learning, assessment and decisions​</a:t>
            </a:r>
          </a:p>
          <a:p>
            <a:pPr fontAlgn="base"/>
            <a:r>
              <a:rPr lang="en-US" dirty="0"/>
              <a:t>Design tasks that activate spirit, heart, body and mind </a:t>
            </a:r>
            <a:endParaRPr lang="en-CA" dirty="0"/>
          </a:p>
          <a:p>
            <a:endParaRPr lang="en-US" dirty="0"/>
          </a:p>
        </p:txBody>
      </p:sp>
    </p:spTree>
    <p:extLst>
      <p:ext uri="{BB962C8B-B14F-4D97-AF65-F5344CB8AC3E}">
        <p14:creationId xmlns:p14="http://schemas.microsoft.com/office/powerpoint/2010/main" val="400885490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template-school-planning-engagement-2026-full  -  Read-Only" id="{00E02C20-18E3-4D39-8EF1-72023ACAA2DB}" vid="{93CC9F97-0B3C-432F-844E-49A1D7AD2B5E}"/>
    </a:ext>
  </a:extLst>
</a:theme>
</file>

<file path=ppt/theme/theme2.xml><?xml version="1.0" encoding="utf-8"?>
<a:theme xmlns:a="http://schemas.openxmlformats.org/drawingml/2006/main" name="Captioned phot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template-school-planning-engagement-2026-full  -  Read-Only" id="{00E02C20-18E3-4D39-8EF1-72023ACAA2DB}" vid="{B4155C86-4FF0-46C7-875A-5CC7C0F207F4}"/>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template-school-planning-engagement-2026-full  -  Read-Only" id="{00E02C20-18E3-4D39-8EF1-72023ACAA2DB}" vid="{A9BCC78A-4510-4821-A2D8-7366EB98BA94}"/>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template-school-planning-engagement-2026-full  -  Read-Only" id="{00E02C20-18E3-4D39-8EF1-72023ACAA2DB}" vid="{C791CC49-E1D3-4E4F-91F5-92093C322586}"/>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template-school-planning-engagement-2026-full  -  Read-Only" id="{00E02C20-18E3-4D39-8EF1-72023ACAA2DB}" vid="{CEFD5F9C-A38C-4BDE-97D8-8AD2FBDC824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F9159CA43265478800F95E1252B19A" ma:contentTypeVersion="15" ma:contentTypeDescription="Create a new document." ma:contentTypeScope="" ma:versionID="6b843f17f853f5c162fcf1a40115d4de">
  <xsd:schema xmlns:xsd="http://www.w3.org/2001/XMLSchema" xmlns:xs="http://www.w3.org/2001/XMLSchema" xmlns:p="http://schemas.microsoft.com/office/2006/metadata/properties" xmlns:ns2="3f309a8c-8c26-48ce-bec5-1773862ec480" xmlns:ns3="2e6b9e8f-2615-4de8-a514-c9fc968d10b7" xmlns:ns4="185eeb2a-03df-49a4-9e31-7ea3d4d3e592" targetNamespace="http://schemas.microsoft.com/office/2006/metadata/properties" ma:root="true" ma:fieldsID="60d7de9ac3f5fa9144e994aeb2ca98ef" ns2:_="" ns3:_="" ns4:_="">
    <xsd:import namespace="3f309a8c-8c26-48ce-bec5-1773862ec480"/>
    <xsd:import namespace="2e6b9e8f-2615-4de8-a514-c9fc968d10b7"/>
    <xsd:import namespace="185eeb2a-03df-49a4-9e31-7ea3d4d3e59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4:SharedWithUsers" minOccurs="0"/>
                <xsd:element ref="ns4: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309a8c-8c26-48ce-bec5-1773862ec4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c288277-e2aa-47bb-991c-7716102690a5"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6b9e8f-2615-4de8-a514-c9fc968d10b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98bbdbd-6291-41bb-823f-cf6eadb4f494}" ma:internalName="TaxCatchAll" ma:showField="CatchAllData" ma:web="2e6b9e8f-2615-4de8-a514-c9fc968d10b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85eeb2a-03df-49a4-9e31-7ea3d4d3e592"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f309a8c-8c26-48ce-bec5-1773862ec480">
      <Terms xmlns="http://schemas.microsoft.com/office/infopath/2007/PartnerControls"/>
    </lcf76f155ced4ddcb4097134ff3c332f>
    <TaxCatchAll xmlns="2e6b9e8f-2615-4de8-a514-c9fc968d10b7" xsi:nil="true"/>
  </documentManagement>
</p:properties>
</file>

<file path=customXml/itemProps1.xml><?xml version="1.0" encoding="utf-8"?>
<ds:datastoreItem xmlns:ds="http://schemas.openxmlformats.org/officeDocument/2006/customXml" ds:itemID="{7DB1044C-7BC7-4279-A70C-14302A2296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309a8c-8c26-48ce-bec5-1773862ec480"/>
    <ds:schemaRef ds:uri="2e6b9e8f-2615-4de8-a514-c9fc968d10b7"/>
    <ds:schemaRef ds:uri="185eeb2a-03df-49a4-9e31-7ea3d4d3e5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325A2AC-2F38-43FD-9B70-7A77D99AB0A3}">
  <ds:schemaRefs>
    <ds:schemaRef ds:uri="http://schemas.microsoft.com/sharepoint/v3/contenttype/forms"/>
  </ds:schemaRefs>
</ds:datastoreItem>
</file>

<file path=customXml/itemProps3.xml><?xml version="1.0" encoding="utf-8"?>
<ds:datastoreItem xmlns:ds="http://schemas.openxmlformats.org/officeDocument/2006/customXml" ds:itemID="{EE437EC1-3823-4367-A256-C67E1E42D5A2}">
  <ds:schemaRefs>
    <ds:schemaRef ds:uri="http://schemas.openxmlformats.org/package/2006/metadata/core-properties"/>
    <ds:schemaRef ds:uri="http://www.w3.org/XML/1998/namespace"/>
    <ds:schemaRef ds:uri="http://purl.org/dc/elements/1.1/"/>
    <ds:schemaRef ds:uri="http://schemas.microsoft.com/office/2006/metadata/properties"/>
    <ds:schemaRef ds:uri="http://schemas.microsoft.com/office/infopath/2007/PartnerControls"/>
    <ds:schemaRef ds:uri="http://purl.org/dc/dcmitype/"/>
    <ds:schemaRef ds:uri="86003687-1d09-454a-a0ea-ad8f1346a0cf"/>
    <ds:schemaRef ds:uri="http://schemas.microsoft.com/office/2006/documentManagement/types"/>
    <ds:schemaRef ds:uri="http://schemas.microsoft.com/sharepoint/v3"/>
    <ds:schemaRef ds:uri="http://purl.org/dc/terms/"/>
    <ds:schemaRef ds:uri="3f309a8c-8c26-48ce-bec5-1773862ec480"/>
    <ds:schemaRef ds:uri="2e6b9e8f-2615-4de8-a514-c9fc968d10b7"/>
  </ds:schemaRefs>
</ds:datastoreItem>
</file>

<file path=docProps/app.xml><?xml version="1.0" encoding="utf-8"?>
<Properties xmlns="http://schemas.openxmlformats.org/officeDocument/2006/extended-properties" xmlns:vt="http://schemas.openxmlformats.org/officeDocument/2006/docPropsVTypes">
  <Template>d5fef769e28be625e6ee26ea826e5c1bc2d1b0928b6cfa1e96978d1ddde</Template>
  <TotalTime>175</TotalTime>
  <Words>2477</Words>
  <Application>Microsoft Office PowerPoint</Application>
  <PresentationFormat>On-screen Show (16:9)</PresentationFormat>
  <Paragraphs>299</Paragraphs>
  <Slides>40</Slides>
  <Notes>26</Notes>
  <HiddenSlides>0</HiddenSlides>
  <MMClips>1</MMClips>
  <ScaleCrop>false</ScaleCrop>
  <HeadingPairs>
    <vt:vector size="4" baseType="variant">
      <vt:variant>
        <vt:lpstr>Theme</vt:lpstr>
      </vt:variant>
      <vt:variant>
        <vt:i4>5</vt:i4>
      </vt:variant>
      <vt:variant>
        <vt:lpstr>Slide Titles</vt:lpstr>
      </vt:variant>
      <vt:variant>
        <vt:i4>40</vt:i4>
      </vt:variant>
    </vt:vector>
  </HeadingPairs>
  <TitlesOfParts>
    <vt:vector size="45" baseType="lpstr">
      <vt:lpstr>Custom Design</vt:lpstr>
      <vt:lpstr>Captioned photo</vt:lpstr>
      <vt:lpstr>1_Office Theme</vt:lpstr>
      <vt:lpstr>1_Custom Design</vt:lpstr>
      <vt:lpstr>office theme</vt:lpstr>
      <vt:lpstr>   2026 Westgate School Planning </vt:lpstr>
      <vt:lpstr> 2026 School Planning </vt:lpstr>
      <vt:lpstr> 2026 School Planning </vt:lpstr>
      <vt:lpstr>PowerPoint Presentation</vt:lpstr>
      <vt:lpstr>How is Our School Development  Plan Used?     </vt:lpstr>
      <vt:lpstr>School Development Plan –   LITERACY GOAL</vt:lpstr>
      <vt:lpstr>School Development Plan – LITERACY Outcome Measures</vt:lpstr>
      <vt:lpstr>School Development Plan –   Data for Monitoring Progress</vt:lpstr>
      <vt:lpstr>Literacy Goal – Actions​</vt:lpstr>
      <vt:lpstr>School Development Plan –  Actions</vt:lpstr>
      <vt:lpstr>School Development Plan –  Actions</vt:lpstr>
      <vt:lpstr>School Development Plan –  Actions</vt:lpstr>
      <vt:lpstr>School Development Plan –  Actions</vt:lpstr>
      <vt:lpstr>School Development Plan –  Actions</vt:lpstr>
      <vt:lpstr>School Development Plan –  Actions</vt:lpstr>
      <vt:lpstr>School Development Plan – STUDENT WELL-BEING Goal</vt:lpstr>
      <vt:lpstr>Student Well-Being - Outcome Measures</vt:lpstr>
      <vt:lpstr>Student Well-Being Goal-  Data for Monitoring Progress</vt:lpstr>
      <vt:lpstr>Student Well-Being Goal – Actions</vt:lpstr>
      <vt:lpstr>School Development Plan –  Actions</vt:lpstr>
      <vt:lpstr>School Development Plan –  Actions</vt:lpstr>
      <vt:lpstr>School Development Plan –  Actions</vt:lpstr>
      <vt:lpstr>School Development Plan –  Actions</vt:lpstr>
      <vt:lpstr>School Development Plan –  Actions</vt:lpstr>
      <vt:lpstr>School Development Plan –  Actions</vt:lpstr>
      <vt:lpstr>Questions?</vt:lpstr>
      <vt:lpstr>Our School Budget</vt:lpstr>
      <vt:lpstr>Our 2025-26 School Budget</vt:lpstr>
      <vt:lpstr>PowerPoint Presentation</vt:lpstr>
      <vt:lpstr>PowerPoint Presentation</vt:lpstr>
      <vt:lpstr>PowerPoint Presentation</vt:lpstr>
      <vt:lpstr>Questions?</vt:lpstr>
      <vt:lpstr>Gathering Your Feedback</vt:lpstr>
      <vt:lpstr>Gathering Your Feedback</vt:lpstr>
      <vt:lpstr>Gathering Your Feedback</vt:lpstr>
      <vt:lpstr>Gathering Your Feedback</vt:lpstr>
      <vt:lpstr>Gathering Your Feedback</vt:lpstr>
      <vt:lpstr>Next Steps</vt:lpstr>
      <vt:lpstr>Wrap-Up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Oliver, Christine L</dc:creator>
  <cp:lastModifiedBy>Oliver, Christine L</cp:lastModifiedBy>
  <cp:revision>92</cp:revision>
  <dcterms:created xsi:type="dcterms:W3CDTF">2026-02-18T15:36:39Z</dcterms:created>
  <dcterms:modified xsi:type="dcterms:W3CDTF">2026-02-27T16:45:43Z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0x010100D5F9159CA43265478800F95E1252B19A</vt:lpwstr>
  </property>
  <property fmtid="{D5CDD505-2E9C-101B-9397-08002B2CF9AE}" pid="3" name="_dlc_DocIdItemGuid">
    <vt:lpwstr>94f63dd7-1725-4e68-bc48-367c93029cde</vt:lpwstr>
  </property>
  <property fmtid="{D5CDD505-2E9C-101B-9397-08002B2CF9AE}" pid="4" name="MediaServiceImageTags">
    <vt:lpwstr/>
  </property>
</Properties>
</file>