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6"/>
  </p:notesMasterIdLst>
  <p:handoutMasterIdLst>
    <p:handoutMasterId r:id="rId37"/>
  </p:handoutMasterIdLst>
  <p:sldIdLst>
    <p:sldId id="311" r:id="rId5"/>
    <p:sldId id="274" r:id="rId6"/>
    <p:sldId id="343" r:id="rId7"/>
    <p:sldId id="344" r:id="rId8"/>
    <p:sldId id="283" r:id="rId9"/>
    <p:sldId id="334" r:id="rId10"/>
    <p:sldId id="338" r:id="rId11"/>
    <p:sldId id="340" r:id="rId12"/>
    <p:sldId id="341" r:id="rId13"/>
    <p:sldId id="342" r:id="rId14"/>
    <p:sldId id="337" r:id="rId15"/>
    <p:sldId id="301" r:id="rId16"/>
    <p:sldId id="332" r:id="rId17"/>
    <p:sldId id="303" r:id="rId18"/>
    <p:sldId id="310" r:id="rId19"/>
    <p:sldId id="312" r:id="rId20"/>
    <p:sldId id="313" r:id="rId21"/>
    <p:sldId id="315" r:id="rId22"/>
    <p:sldId id="317" r:id="rId23"/>
    <p:sldId id="305" r:id="rId24"/>
    <p:sldId id="323" r:id="rId25"/>
    <p:sldId id="339" r:id="rId26"/>
    <p:sldId id="304" r:id="rId27"/>
    <p:sldId id="308" r:id="rId28"/>
    <p:sldId id="322" r:id="rId29"/>
    <p:sldId id="319" r:id="rId30"/>
    <p:sldId id="329" r:id="rId31"/>
    <p:sldId id="330" r:id="rId32"/>
    <p:sldId id="331" r:id="rId33"/>
    <p:sldId id="284" r:id="rId34"/>
    <p:sldId id="321" r:id="rId35"/>
  </p:sldIdLst>
  <p:sldSz cx="9144000" cy="6858000" type="screen4x3"/>
  <p:notesSz cx="7315200" cy="9601200"/>
  <p:embeddedFontLst>
    <p:embeddedFont>
      <p:font typeface="Tahoma" panose="020B060403050404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p15:clr>
            <a:srgbClr val="A4A3A4"/>
          </p15:clr>
        </p15:guide>
        <p15:guide id="2" orient="horz" pos="799">
          <p15:clr>
            <a:srgbClr val="A4A3A4"/>
          </p15:clr>
        </p15:guide>
        <p15:guide id="3" orient="horz" pos="3657">
          <p15:clr>
            <a:srgbClr val="A4A3A4"/>
          </p15:clr>
        </p15:guide>
        <p15:guide id="4" orient="horz" pos="4247">
          <p15:clr>
            <a:srgbClr val="A4A3A4"/>
          </p15:clr>
        </p15:guide>
        <p15:guide id="5" pos="1429">
          <p15:clr>
            <a:srgbClr val="A4A3A4"/>
          </p15:clr>
        </p15:guide>
        <p15:guide id="6" pos="4195">
          <p15:clr>
            <a:srgbClr val="A4A3A4"/>
          </p15:clr>
        </p15:guide>
        <p15:guide id="7" pos="340">
          <p15:clr>
            <a:srgbClr val="A4A3A4"/>
          </p15:clr>
        </p15:guide>
        <p15:guide id="8" pos="5420">
          <p15:clr>
            <a:srgbClr val="A4A3A4"/>
          </p15:clr>
        </p15:guide>
        <p15:guide id="9" pos="1837">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4FC6D7-9C61-D5FB-873E-C48895D216F7}" name="Muhlberger, Julie A" initials="MJ" userId="S::jamuhlberger@cbe.ab.ca::c7c522b1-38be-4992-95e9-baf8bc8562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niel E Oldfield" initials="DEO" lastIdx="1" clrIdx="0"/>
  <p:cmAuthor id="1" name="Marla L Martin-Esposito" initials="ML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590" y="60"/>
      </p:cViewPr>
      <p:guideLst>
        <p:guide orient="horz" pos="618"/>
        <p:guide orient="horz" pos="799"/>
        <p:guide orient="horz" pos="3657"/>
        <p:guide orient="horz" pos="4247"/>
        <p:guide pos="1429"/>
        <p:guide pos="4195"/>
        <p:guide pos="340"/>
        <p:guide pos="5420"/>
        <p:guide pos="1837"/>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CA"/>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504C8975-D639-4007-BE22-B0BFB8F8E51D}" type="datetimeFigureOut">
              <a:rPr lang="en-CA" smtClean="0"/>
              <a:t>2026-06-02</a:t>
            </a:fld>
            <a:endParaRPr lang="en-CA"/>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CA"/>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3A5176C7-8237-4744-8B2C-5C84EAEEC959}" type="slidenum">
              <a:rPr lang="en-CA" smtClean="0"/>
              <a:t>‹#›</a:t>
            </a:fld>
            <a:endParaRPr lang="en-CA"/>
          </a:p>
        </p:txBody>
      </p:sp>
    </p:spTree>
    <p:extLst>
      <p:ext uri="{BB962C8B-B14F-4D97-AF65-F5344CB8AC3E}">
        <p14:creationId xmlns:p14="http://schemas.microsoft.com/office/powerpoint/2010/main" val="2941785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CA"/>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C9AB612B-A53E-439F-B768-C225A77555C9}" type="datetimeFigureOut">
              <a:rPr lang="en-CA" smtClean="0"/>
              <a:t>2026-06-02</a:t>
            </a:fld>
            <a:endParaRPr lang="en-CA"/>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CA"/>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CA"/>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6BF7B8F7-616F-41A0-8A61-03375673EA5C}" type="slidenum">
              <a:rPr lang="en-CA" smtClean="0"/>
              <a:t>‹#›</a:t>
            </a:fld>
            <a:endParaRPr lang="en-CA"/>
          </a:p>
        </p:txBody>
      </p:sp>
    </p:spTree>
    <p:extLst>
      <p:ext uri="{BB962C8B-B14F-4D97-AF65-F5344CB8AC3E}">
        <p14:creationId xmlns:p14="http://schemas.microsoft.com/office/powerpoint/2010/main" val="13215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BF7B8F7-616F-41A0-8A61-03375673EA5C}" type="slidenum">
              <a:rPr lang="en-CA" smtClean="0"/>
              <a:t>1</a:t>
            </a:fld>
            <a:endParaRPr lang="en-CA"/>
          </a:p>
        </p:txBody>
      </p:sp>
    </p:spTree>
    <p:extLst>
      <p:ext uri="{BB962C8B-B14F-4D97-AF65-F5344CB8AC3E}">
        <p14:creationId xmlns:p14="http://schemas.microsoft.com/office/powerpoint/2010/main" val="918162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16</a:t>
            </a:fld>
            <a:endParaRPr lang="en-CA"/>
          </a:p>
        </p:txBody>
      </p:sp>
    </p:spTree>
    <p:extLst>
      <p:ext uri="{BB962C8B-B14F-4D97-AF65-F5344CB8AC3E}">
        <p14:creationId xmlns:p14="http://schemas.microsoft.com/office/powerpoint/2010/main" val="302923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17</a:t>
            </a:fld>
            <a:endParaRPr lang="en-CA"/>
          </a:p>
        </p:txBody>
      </p:sp>
    </p:spTree>
    <p:extLst>
      <p:ext uri="{BB962C8B-B14F-4D97-AF65-F5344CB8AC3E}">
        <p14:creationId xmlns:p14="http://schemas.microsoft.com/office/powerpoint/2010/main" val="636217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18</a:t>
            </a:fld>
            <a:endParaRPr lang="en-CA"/>
          </a:p>
        </p:txBody>
      </p:sp>
    </p:spTree>
    <p:extLst>
      <p:ext uri="{BB962C8B-B14F-4D97-AF65-F5344CB8AC3E}">
        <p14:creationId xmlns:p14="http://schemas.microsoft.com/office/powerpoint/2010/main" val="1767310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19</a:t>
            </a:fld>
            <a:endParaRPr lang="en-CA"/>
          </a:p>
        </p:txBody>
      </p:sp>
    </p:spTree>
    <p:extLst>
      <p:ext uri="{BB962C8B-B14F-4D97-AF65-F5344CB8AC3E}">
        <p14:creationId xmlns:p14="http://schemas.microsoft.com/office/powerpoint/2010/main" val="151649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20</a:t>
            </a:fld>
            <a:endParaRPr lang="en-CA"/>
          </a:p>
        </p:txBody>
      </p:sp>
    </p:spTree>
    <p:extLst>
      <p:ext uri="{BB962C8B-B14F-4D97-AF65-F5344CB8AC3E}">
        <p14:creationId xmlns:p14="http://schemas.microsoft.com/office/powerpoint/2010/main" val="237197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6BF7B8F7-616F-41A0-8A61-03375673EA5C}" type="slidenum">
              <a:rPr lang="en-CA" smtClean="0"/>
              <a:t>21</a:t>
            </a:fld>
            <a:endParaRPr lang="en-CA"/>
          </a:p>
        </p:txBody>
      </p:sp>
    </p:spTree>
    <p:extLst>
      <p:ext uri="{BB962C8B-B14F-4D97-AF65-F5344CB8AC3E}">
        <p14:creationId xmlns:p14="http://schemas.microsoft.com/office/powerpoint/2010/main" val="143098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F7B8F7-616F-41A0-8A61-03375673EA5C}" type="slidenum">
              <a:rPr lang="en-CA" smtClean="0"/>
              <a:t>22</a:t>
            </a:fld>
            <a:endParaRPr lang="en-CA"/>
          </a:p>
        </p:txBody>
      </p:sp>
    </p:spTree>
    <p:extLst>
      <p:ext uri="{BB962C8B-B14F-4D97-AF65-F5344CB8AC3E}">
        <p14:creationId xmlns:p14="http://schemas.microsoft.com/office/powerpoint/2010/main" val="128731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23</a:t>
            </a:fld>
            <a:endParaRPr lang="en-CA"/>
          </a:p>
        </p:txBody>
      </p:sp>
    </p:spTree>
    <p:extLst>
      <p:ext uri="{BB962C8B-B14F-4D97-AF65-F5344CB8AC3E}">
        <p14:creationId xmlns:p14="http://schemas.microsoft.com/office/powerpoint/2010/main" val="222657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24</a:t>
            </a:fld>
            <a:endParaRPr lang="en-CA"/>
          </a:p>
        </p:txBody>
      </p:sp>
    </p:spTree>
    <p:extLst>
      <p:ext uri="{BB962C8B-B14F-4D97-AF65-F5344CB8AC3E}">
        <p14:creationId xmlns:p14="http://schemas.microsoft.com/office/powerpoint/2010/main" val="1892531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25</a:t>
            </a:fld>
            <a:endParaRPr lang="en-CA"/>
          </a:p>
        </p:txBody>
      </p:sp>
    </p:spTree>
    <p:extLst>
      <p:ext uri="{BB962C8B-B14F-4D97-AF65-F5344CB8AC3E}">
        <p14:creationId xmlns:p14="http://schemas.microsoft.com/office/powerpoint/2010/main" val="180037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a:t>
            </a:fld>
            <a:endParaRPr lang="en-CA"/>
          </a:p>
        </p:txBody>
      </p:sp>
    </p:spTree>
    <p:extLst>
      <p:ext uri="{BB962C8B-B14F-4D97-AF65-F5344CB8AC3E}">
        <p14:creationId xmlns:p14="http://schemas.microsoft.com/office/powerpoint/2010/main" val="298135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26</a:t>
            </a:fld>
            <a:endParaRPr lang="en-CA"/>
          </a:p>
        </p:txBody>
      </p:sp>
    </p:spTree>
    <p:extLst>
      <p:ext uri="{BB962C8B-B14F-4D97-AF65-F5344CB8AC3E}">
        <p14:creationId xmlns:p14="http://schemas.microsoft.com/office/powerpoint/2010/main" val="224683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6BF7B8F7-616F-41A0-8A61-03375673EA5C}" type="slidenum">
              <a:rPr lang="en-CA" smtClean="0"/>
              <a:t>27</a:t>
            </a:fld>
            <a:endParaRPr lang="en-CA"/>
          </a:p>
        </p:txBody>
      </p:sp>
    </p:spTree>
    <p:extLst>
      <p:ext uri="{BB962C8B-B14F-4D97-AF65-F5344CB8AC3E}">
        <p14:creationId xmlns:p14="http://schemas.microsoft.com/office/powerpoint/2010/main" val="958479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28</a:t>
            </a:fld>
            <a:endParaRPr lang="en-CA"/>
          </a:p>
        </p:txBody>
      </p:sp>
    </p:spTree>
    <p:extLst>
      <p:ext uri="{BB962C8B-B14F-4D97-AF65-F5344CB8AC3E}">
        <p14:creationId xmlns:p14="http://schemas.microsoft.com/office/powerpoint/2010/main" val="1887212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29</a:t>
            </a:fld>
            <a:endParaRPr lang="en-CA"/>
          </a:p>
        </p:txBody>
      </p:sp>
    </p:spTree>
    <p:extLst>
      <p:ext uri="{BB962C8B-B14F-4D97-AF65-F5344CB8AC3E}">
        <p14:creationId xmlns:p14="http://schemas.microsoft.com/office/powerpoint/2010/main" val="1161860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30</a:t>
            </a:fld>
            <a:endParaRPr lang="en-CA"/>
          </a:p>
        </p:txBody>
      </p:sp>
    </p:spTree>
    <p:extLst>
      <p:ext uri="{BB962C8B-B14F-4D97-AF65-F5344CB8AC3E}">
        <p14:creationId xmlns:p14="http://schemas.microsoft.com/office/powerpoint/2010/main" val="1843071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BF7B8F7-616F-41A0-8A61-03375673EA5C}" type="slidenum">
              <a:rPr lang="en-CA" smtClean="0"/>
              <a:t>31</a:t>
            </a:fld>
            <a:endParaRPr lang="en-CA"/>
          </a:p>
        </p:txBody>
      </p:sp>
    </p:spTree>
    <p:extLst>
      <p:ext uri="{BB962C8B-B14F-4D97-AF65-F5344CB8AC3E}">
        <p14:creationId xmlns:p14="http://schemas.microsoft.com/office/powerpoint/2010/main" val="314095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5</a:t>
            </a:fld>
            <a:endParaRPr lang="en-CA"/>
          </a:p>
        </p:txBody>
      </p:sp>
    </p:spTree>
    <p:extLst>
      <p:ext uri="{BB962C8B-B14F-4D97-AF65-F5344CB8AC3E}">
        <p14:creationId xmlns:p14="http://schemas.microsoft.com/office/powerpoint/2010/main" val="156271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6</a:t>
            </a:fld>
            <a:endParaRPr lang="en-CA"/>
          </a:p>
        </p:txBody>
      </p:sp>
    </p:spTree>
    <p:extLst>
      <p:ext uri="{BB962C8B-B14F-4D97-AF65-F5344CB8AC3E}">
        <p14:creationId xmlns:p14="http://schemas.microsoft.com/office/powerpoint/2010/main" val="114507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11</a:t>
            </a:fld>
            <a:endParaRPr lang="en-CA"/>
          </a:p>
        </p:txBody>
      </p:sp>
    </p:spTree>
    <p:extLst>
      <p:ext uri="{BB962C8B-B14F-4D97-AF65-F5344CB8AC3E}">
        <p14:creationId xmlns:p14="http://schemas.microsoft.com/office/powerpoint/2010/main" val="30697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12</a:t>
            </a:fld>
            <a:endParaRPr lang="en-CA"/>
          </a:p>
        </p:txBody>
      </p:sp>
    </p:spTree>
    <p:extLst>
      <p:ext uri="{BB962C8B-B14F-4D97-AF65-F5344CB8AC3E}">
        <p14:creationId xmlns:p14="http://schemas.microsoft.com/office/powerpoint/2010/main" val="3108249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13</a:t>
            </a:fld>
            <a:endParaRPr lang="en-CA"/>
          </a:p>
        </p:txBody>
      </p:sp>
    </p:spTree>
    <p:extLst>
      <p:ext uri="{BB962C8B-B14F-4D97-AF65-F5344CB8AC3E}">
        <p14:creationId xmlns:p14="http://schemas.microsoft.com/office/powerpoint/2010/main" val="310824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14</a:t>
            </a:fld>
            <a:endParaRPr lang="en-CA"/>
          </a:p>
        </p:txBody>
      </p:sp>
    </p:spTree>
    <p:extLst>
      <p:ext uri="{BB962C8B-B14F-4D97-AF65-F5344CB8AC3E}">
        <p14:creationId xmlns:p14="http://schemas.microsoft.com/office/powerpoint/2010/main" val="288474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BF7B8F7-616F-41A0-8A61-03375673EA5C}" type="slidenum">
              <a:rPr lang="en-CA" smtClean="0"/>
              <a:t>15</a:t>
            </a:fld>
            <a:endParaRPr lang="en-CA"/>
          </a:p>
        </p:txBody>
      </p:sp>
    </p:spTree>
    <p:extLst>
      <p:ext uri="{BB962C8B-B14F-4D97-AF65-F5344CB8AC3E}">
        <p14:creationId xmlns:p14="http://schemas.microsoft.com/office/powerpoint/2010/main" val="3788275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lm Strip w/o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1B4865-519D-48F4-A421-39D590293218}"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
        <p:nvSpPr>
          <p:cNvPr id="7" name="Round Same Side Corner Rectangle 6"/>
          <p:cNvSpPr/>
          <p:nvPr userDrawn="1"/>
        </p:nvSpPr>
        <p:spPr>
          <a:xfrm>
            <a:off x="2265363"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584" y="83637"/>
            <a:ext cx="1905000" cy="361950"/>
          </a:xfrm>
          <a:prstGeom prst="rect">
            <a:avLst/>
          </a:prstGeom>
        </p:spPr>
      </p:pic>
    </p:spTree>
    <p:extLst>
      <p:ext uri="{BB962C8B-B14F-4D97-AF65-F5344CB8AC3E}">
        <p14:creationId xmlns:p14="http://schemas.microsoft.com/office/powerpoint/2010/main" val="74633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w/o Filmstrip">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0"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539750" y="1268413"/>
            <a:ext cx="8064500" cy="4537075"/>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Tree>
    <p:extLst>
      <p:ext uri="{BB962C8B-B14F-4D97-AF65-F5344CB8AC3E}">
        <p14:creationId xmlns:p14="http://schemas.microsoft.com/office/powerpoint/2010/main" val="20803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750" y="1425575"/>
            <a:ext cx="3875120" cy="642317"/>
          </a:xfrm>
        </p:spPr>
        <p:txBody>
          <a:bodyPr anchor="b">
            <a:noAutofit/>
          </a:bodyPr>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9750" y="2060847"/>
            <a:ext cx="3875120" cy="413516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727607" y="1425575"/>
            <a:ext cx="3876643" cy="642317"/>
          </a:xfrm>
        </p:spPr>
        <p:txBody>
          <a:bodyPr anchor="b">
            <a:noAutofit/>
          </a:bodyPr>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7607" y="2060847"/>
            <a:ext cx="3876643" cy="4135165"/>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DDFB16F-1B8E-409D-BEA0-78189BC2B405}" type="datetime1">
              <a:rPr lang="en-CA" smtClean="0"/>
              <a:t>2026-06-02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09C9D8E-C6F1-4A28-B6D3-E2B2A8AD0146}" type="slidenum">
              <a:rPr lang="en-CA" smtClean="0"/>
              <a:pPr/>
              <a:t>‹#›</a:t>
            </a:fld>
            <a:endParaRPr lang="en-CA"/>
          </a:p>
        </p:txBody>
      </p:sp>
      <p:sp>
        <p:nvSpPr>
          <p:cNvPr id="10" name="Rounded Rectangle 9"/>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9450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750" y="273050"/>
            <a:ext cx="6119813" cy="708025"/>
          </a:xfrm>
        </p:spPr>
        <p:txBody>
          <a:bodyPr anchor="ctr" anchorCtr="0">
            <a:normAutofit/>
          </a:bodyPr>
          <a:lstStyle>
            <a:lvl1pPr algn="l">
              <a:defRPr sz="2800" b="0">
                <a:solidFill>
                  <a:schemeClr val="tx1"/>
                </a:solidFill>
              </a:defRPr>
            </a:lvl1pPr>
          </a:lstStyle>
          <a:p>
            <a:r>
              <a:rPr lang="en-US"/>
              <a:t>Click to edit Master title style</a:t>
            </a:r>
            <a:endParaRPr lang="en-CA"/>
          </a:p>
        </p:txBody>
      </p:sp>
      <p:sp>
        <p:nvSpPr>
          <p:cNvPr id="3" name="Content Placeholder 2"/>
          <p:cNvSpPr>
            <a:spLocks noGrp="1"/>
          </p:cNvSpPr>
          <p:nvPr>
            <p:ph idx="1"/>
          </p:nvPr>
        </p:nvSpPr>
        <p:spPr>
          <a:xfrm>
            <a:off x="3575050" y="1268413"/>
            <a:ext cx="5111750" cy="4537076"/>
          </a:xfrm>
        </p:spPr>
        <p:txBody>
          <a:bodyPr>
            <a:normAutofit/>
          </a:bodyPr>
          <a:lstStyle>
            <a:lvl1pPr>
              <a:defRPr sz="2400"/>
            </a:lvl1pPr>
            <a:lvl2pPr>
              <a:defRPr sz="24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539750" y="1268414"/>
            <a:ext cx="2925763" cy="4537074"/>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66B195-AE97-4031-8FDB-947DC961594E}" type="datetime1">
              <a:rPr lang="en-CA" smtClean="0"/>
              <a:t>2026-06-02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09C9D8E-C6F1-4A28-B6D3-E2B2A8AD0146}" type="slidenum">
              <a:rPr lang="en-CA" smtClean="0"/>
              <a:pPr/>
              <a:t>‹#›</a:t>
            </a:fld>
            <a:endParaRPr lang="en-CA"/>
          </a:p>
        </p:txBody>
      </p:sp>
    </p:spTree>
    <p:extLst>
      <p:ext uri="{BB962C8B-B14F-4D97-AF65-F5344CB8AC3E}">
        <p14:creationId xmlns:p14="http://schemas.microsoft.com/office/powerpoint/2010/main" val="4109012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losing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BF908-A17A-46D2-BBD8-86CB8159AE96}" type="datetime1">
              <a:rPr lang="en-CA" smtClean="0"/>
              <a:t>2026-06-02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pPr/>
              <a:t>‹#›</a:t>
            </a:fld>
            <a:endParaRPr lang="en-CA"/>
          </a:p>
        </p:txBody>
      </p:sp>
    </p:spTree>
    <p:extLst>
      <p:ext uri="{BB962C8B-B14F-4D97-AF65-F5344CB8AC3E}">
        <p14:creationId xmlns:p14="http://schemas.microsoft.com/office/powerpoint/2010/main" val="404229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lm Strip w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65363" y="1268760"/>
            <a:ext cx="6338887" cy="821953"/>
          </a:xfrm>
        </p:spPr>
        <p:txBody>
          <a:bodyPr lIns="0">
            <a:normAutofit/>
          </a:bodyPr>
          <a:lstStyle>
            <a:lvl1pPr algn="l">
              <a:defRPr sz="2800">
                <a:solidFill>
                  <a:schemeClr val="tx1"/>
                </a:solidFill>
              </a:defRPr>
            </a:lvl1pPr>
          </a:lstStyle>
          <a:p>
            <a:r>
              <a:rPr lang="en-US"/>
              <a:t>Click to edit master title style</a:t>
            </a:r>
            <a:endParaRPr lang="en-CA"/>
          </a:p>
        </p:txBody>
      </p:sp>
      <p:sp>
        <p:nvSpPr>
          <p:cNvPr id="4" name="Date Placeholder 3"/>
          <p:cNvSpPr>
            <a:spLocks noGrp="1"/>
          </p:cNvSpPr>
          <p:nvPr>
            <p:ph type="dt" sz="half" idx="10"/>
          </p:nvPr>
        </p:nvSpPr>
        <p:spPr>
          <a:xfrm>
            <a:off x="457200" y="6356350"/>
            <a:ext cx="2133600" cy="365125"/>
          </a:xfrm>
        </p:spPr>
        <p:txBody>
          <a:bodyPr/>
          <a:lstStyle/>
          <a:p>
            <a:fld id="{D41B4865-519D-48F4-A421-39D590293218}" type="datetime1">
              <a:rPr lang="en-CA" smtClean="0"/>
              <a:t>2026-06-02</a:t>
            </a:fld>
            <a:endParaRPr lang="en-CA"/>
          </a:p>
        </p:txBody>
      </p:sp>
      <p:sp>
        <p:nvSpPr>
          <p:cNvPr id="5" name="Footer Placeholder 4"/>
          <p:cNvSpPr>
            <a:spLocks noGrp="1"/>
          </p:cNvSpPr>
          <p:nvPr>
            <p:ph type="ftr" sz="quarter" idx="11"/>
          </p:nvPr>
        </p:nvSpPr>
        <p:spPr>
          <a:xfrm>
            <a:off x="3124200" y="6356350"/>
            <a:ext cx="2895600" cy="365125"/>
          </a:xfrm>
        </p:spPr>
        <p:txBody>
          <a:bodyPr/>
          <a:lstStyle/>
          <a:p>
            <a:endParaRPr lang="en-CA"/>
          </a:p>
        </p:txBody>
      </p:sp>
      <p:sp>
        <p:nvSpPr>
          <p:cNvPr id="8" name="Round Same Side Corner Rectangle 7"/>
          <p:cNvSpPr/>
          <p:nvPr userDrawn="1"/>
        </p:nvSpPr>
        <p:spPr>
          <a:xfrm>
            <a:off x="2265363"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584" y="83637"/>
            <a:ext cx="1905000" cy="361950"/>
          </a:xfrm>
          <a:prstGeom prst="rect">
            <a:avLst/>
          </a:prstGeom>
        </p:spPr>
      </p:pic>
    </p:spTree>
    <p:extLst>
      <p:ext uri="{BB962C8B-B14F-4D97-AF65-F5344CB8AC3E}">
        <p14:creationId xmlns:p14="http://schemas.microsoft.com/office/powerpoint/2010/main" val="328281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lm Strip Verticle w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43809" y="1712913"/>
            <a:ext cx="5760442" cy="1720850"/>
          </a:xfrm>
        </p:spPr>
        <p:txBody>
          <a:bodyPr>
            <a:normAutofit/>
          </a:bodyPr>
          <a:lstStyle>
            <a:lvl1pPr algn="l">
              <a:defRPr sz="2800">
                <a:solidFill>
                  <a:schemeClr val="tx1"/>
                </a:solidFill>
              </a:defRPr>
            </a:lvl1pPr>
          </a:lstStyle>
          <a:p>
            <a:r>
              <a:rPr lang="en-US"/>
              <a:t>Click to edit master title style</a:t>
            </a:r>
            <a:endParaRPr lang="en-CA"/>
          </a:p>
        </p:txBody>
      </p:sp>
      <p:sp>
        <p:nvSpPr>
          <p:cNvPr id="4" name="Date Placeholder 3"/>
          <p:cNvSpPr>
            <a:spLocks noGrp="1"/>
          </p:cNvSpPr>
          <p:nvPr>
            <p:ph type="dt" sz="half" idx="10"/>
          </p:nvPr>
        </p:nvSpPr>
        <p:spPr>
          <a:xfrm>
            <a:off x="457200" y="6356350"/>
            <a:ext cx="2133600" cy="365125"/>
          </a:xfrm>
        </p:spPr>
        <p:txBody>
          <a:bodyPr/>
          <a:lstStyle/>
          <a:p>
            <a:fld id="{D41B4865-519D-48F4-A421-39D590293218}" type="datetime1">
              <a:rPr lang="en-CA" smtClean="0"/>
              <a:t>2026-06-02</a:t>
            </a:fld>
            <a:endParaRPr lang="en-CA"/>
          </a:p>
        </p:txBody>
      </p:sp>
      <p:sp>
        <p:nvSpPr>
          <p:cNvPr id="5" name="Footer Placeholder 4"/>
          <p:cNvSpPr>
            <a:spLocks noGrp="1"/>
          </p:cNvSpPr>
          <p:nvPr>
            <p:ph type="ftr" sz="quarter" idx="11"/>
          </p:nvPr>
        </p:nvSpPr>
        <p:spPr>
          <a:xfrm>
            <a:off x="3124200" y="6356350"/>
            <a:ext cx="2895600" cy="365125"/>
          </a:xfrm>
        </p:spPr>
        <p:txBody>
          <a:bodyPr/>
          <a:lstStyle/>
          <a:p>
            <a:endParaRPr lang="en-CA"/>
          </a:p>
        </p:txBody>
      </p:sp>
      <p:sp>
        <p:nvSpPr>
          <p:cNvPr id="7" name="Round Same Side Corner Rectangle 6"/>
          <p:cNvSpPr/>
          <p:nvPr userDrawn="1"/>
        </p:nvSpPr>
        <p:spPr>
          <a:xfrm rot="16200000">
            <a:off x="-686536" y="2395568"/>
            <a:ext cx="1716089" cy="350779"/>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62094" y="2434972"/>
            <a:ext cx="1451515" cy="275788"/>
          </a:xfrm>
          <a:prstGeom prst="rect">
            <a:avLst/>
          </a:prstGeom>
        </p:spPr>
      </p:pic>
    </p:spTree>
    <p:extLst>
      <p:ext uri="{BB962C8B-B14F-4D97-AF65-F5344CB8AC3E}">
        <p14:creationId xmlns:p14="http://schemas.microsoft.com/office/powerpoint/2010/main" val="312055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Title w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1880" y="1706562"/>
            <a:ext cx="5112370" cy="1578421"/>
          </a:xfrm>
        </p:spPr>
        <p:txBody>
          <a:bodyPr anchor="b">
            <a:normAutofit/>
          </a:bodyPr>
          <a:lstStyle>
            <a:lvl1pPr algn="l">
              <a:defRPr sz="2800" b="0">
                <a:solidFill>
                  <a:schemeClr val="tx1"/>
                </a:solidFill>
              </a:defRPr>
            </a:lvl1pPr>
          </a:lstStyle>
          <a:p>
            <a:r>
              <a:rPr lang="en-US"/>
              <a:t>Click to edit master title style</a:t>
            </a:r>
            <a:endParaRPr lang="en-CA"/>
          </a:p>
        </p:txBody>
      </p:sp>
      <p:sp>
        <p:nvSpPr>
          <p:cNvPr id="3" name="Picture Placeholder 2"/>
          <p:cNvSpPr>
            <a:spLocks noGrp="1"/>
          </p:cNvSpPr>
          <p:nvPr>
            <p:ph type="pic" idx="1"/>
          </p:nvPr>
        </p:nvSpPr>
        <p:spPr>
          <a:xfrm>
            <a:off x="-180528" y="981075"/>
            <a:ext cx="3089098" cy="4824413"/>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3474399" y="3573016"/>
            <a:ext cx="5112370" cy="746611"/>
          </a:xfrm>
        </p:spPr>
        <p:txBody>
          <a:bodyPr>
            <a:normAutofit/>
          </a:bodyPr>
          <a:lstStyle>
            <a:lvl1pPr marL="0" indent="0" algn="l">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14008B-9DD8-4D65-85C9-9D69F04E3596}" type="datetime1">
              <a:rPr lang="en-CA" smtClean="0"/>
              <a:t>2026-06-02</a:t>
            </a:fld>
            <a:endParaRPr lang="en-CA"/>
          </a:p>
        </p:txBody>
      </p:sp>
      <p:sp>
        <p:nvSpPr>
          <p:cNvPr id="6" name="Footer Placeholder 5"/>
          <p:cNvSpPr>
            <a:spLocks noGrp="1"/>
          </p:cNvSpPr>
          <p:nvPr>
            <p:ph type="ftr" sz="quarter" idx="11"/>
          </p:nvPr>
        </p:nvSpPr>
        <p:spPr/>
        <p:txBody>
          <a:bodyPr/>
          <a:lstStyle/>
          <a:p>
            <a:endParaRPr lang="en-CA"/>
          </a:p>
        </p:txBody>
      </p:sp>
      <p:sp>
        <p:nvSpPr>
          <p:cNvPr id="9" name="Round Same Side Corner Rectangle 8"/>
          <p:cNvSpPr/>
          <p:nvPr userDrawn="1"/>
        </p:nvSpPr>
        <p:spPr>
          <a:xfrm>
            <a:off x="609601" y="0"/>
            <a:ext cx="2306637" cy="548680"/>
          </a:xfrm>
          <a:prstGeom prst="round2SameRect">
            <a:avLst>
              <a:gd name="adj1" fmla="val 0"/>
              <a:gd name="adj2" fmla="val 23407"/>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822" y="83637"/>
            <a:ext cx="1905000" cy="361950"/>
          </a:xfrm>
          <a:prstGeom prst="rect">
            <a:avLst/>
          </a:prstGeom>
        </p:spPr>
      </p:pic>
    </p:spTree>
    <p:extLst>
      <p:ext uri="{BB962C8B-B14F-4D97-AF65-F5344CB8AC3E}">
        <p14:creationId xmlns:p14="http://schemas.microsoft.com/office/powerpoint/2010/main" val="246113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A17EC5-D511-4D49-AD7C-9B2FD12E22DF}" type="datetime1">
              <a:rPr lang="en-CA" smtClean="0"/>
              <a:t>2026-06-02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09C9D8E-C6F1-4A28-B6D3-E2B2A8AD0146}" type="slidenum">
              <a:rPr lang="en-CA" smtClean="0"/>
              <a:pPr/>
              <a:t>‹#›</a:t>
            </a:fld>
            <a:endParaRPr lang="en-CA"/>
          </a:p>
        </p:txBody>
      </p:sp>
      <p:sp>
        <p:nvSpPr>
          <p:cNvPr id="6" name="Rounded Rectangle 5"/>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800"/>
          </a:p>
        </p:txBody>
      </p:sp>
      <p:sp>
        <p:nvSpPr>
          <p:cNvPr id="7" name="Title 1"/>
          <p:cNvSpPr>
            <a:spLocks noGrp="1"/>
          </p:cNvSpPr>
          <p:nvPr>
            <p:ph type="title" hasCustomPrompt="1"/>
          </p:nvPr>
        </p:nvSpPr>
        <p:spPr>
          <a:xfrm>
            <a:off x="539751" y="188640"/>
            <a:ext cx="6120482" cy="792435"/>
          </a:xfrm>
          <a:noFill/>
        </p:spPr>
        <p:txBody>
          <a:bodyPr>
            <a:normAutofit/>
          </a:bodyPr>
          <a:lstStyle>
            <a:lvl1pPr>
              <a:defRPr sz="24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38828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050" y="4406901"/>
            <a:ext cx="7840663" cy="1182688"/>
          </a:xfrm>
        </p:spPr>
        <p:txBody>
          <a:bodyPr anchor="t">
            <a:normAutofit/>
          </a:bodyPr>
          <a:lstStyle>
            <a:lvl1pPr algn="l">
              <a:defRPr sz="2800" b="0" cap="none">
                <a:solidFill>
                  <a:schemeClr val="tx1"/>
                </a:solidFill>
              </a:defRPr>
            </a:lvl1pPr>
          </a:lstStyle>
          <a:p>
            <a:r>
              <a:rPr lang="en-US"/>
              <a:t>Click to edit master title style</a:t>
            </a:r>
            <a:endParaRPr lang="en-CA"/>
          </a:p>
        </p:txBody>
      </p:sp>
      <p:sp>
        <p:nvSpPr>
          <p:cNvPr id="3" name="Text Placeholder 2"/>
          <p:cNvSpPr>
            <a:spLocks noGrp="1"/>
          </p:cNvSpPr>
          <p:nvPr>
            <p:ph type="body" idx="1" hasCustomPrompt="1"/>
          </p:nvPr>
        </p:nvSpPr>
        <p:spPr>
          <a:xfrm>
            <a:off x="654050" y="3433763"/>
            <a:ext cx="7840663" cy="9731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C642CF-F1A1-4675-A7A4-0B609801679D}"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03780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Photo Left">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4065588" y="1425576"/>
            <a:ext cx="4538662" cy="4770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8" name="Picture Placeholder 2"/>
          <p:cNvSpPr>
            <a:spLocks noGrp="1"/>
          </p:cNvSpPr>
          <p:nvPr>
            <p:ph type="pic" idx="13"/>
          </p:nvPr>
        </p:nvSpPr>
        <p:spPr>
          <a:xfrm>
            <a:off x="-289263" y="1425575"/>
            <a:ext cx="3853151" cy="4770437"/>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149579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ight">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3" name="Content Placeholder 2"/>
          <p:cNvSpPr>
            <a:spLocks noGrp="1"/>
          </p:cNvSpPr>
          <p:nvPr>
            <p:ph idx="1"/>
          </p:nvPr>
        </p:nvSpPr>
        <p:spPr>
          <a:xfrm>
            <a:off x="539750" y="1425575"/>
            <a:ext cx="4536306" cy="43799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9" name="Picture Placeholder 2"/>
          <p:cNvSpPr>
            <a:spLocks noGrp="1"/>
          </p:cNvSpPr>
          <p:nvPr>
            <p:ph type="pic" idx="13"/>
          </p:nvPr>
        </p:nvSpPr>
        <p:spPr>
          <a:xfrm>
            <a:off x="5508104" y="1425576"/>
            <a:ext cx="3853151" cy="4379912"/>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2135484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 Full Photo">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userDrawn="1"/>
        </p:nvSpPr>
        <p:spPr>
          <a:xfrm>
            <a:off x="-900608" y="188640"/>
            <a:ext cx="7632848" cy="792435"/>
          </a:xfrm>
          <a:prstGeom prst="roundRect">
            <a:avLst>
              <a:gd name="adj" fmla="val 348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39751" y="188640"/>
            <a:ext cx="6120482" cy="792435"/>
          </a:xfrm>
          <a:noFill/>
        </p:spPr>
        <p:txBody>
          <a:bodyPr>
            <a:normAutofit/>
          </a:bodyPr>
          <a:lstStyle>
            <a:lvl1pPr>
              <a:defRPr sz="2800">
                <a:solidFill>
                  <a:schemeClr val="bg1"/>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89A2827-E494-4853-95EB-4547A3DC32B0}" type="datetime1">
              <a:rPr lang="en-CA" smtClean="0"/>
              <a:t>2026-06-02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09C9D8E-C6F1-4A28-B6D3-E2B2A8AD0146}" type="slidenum">
              <a:rPr lang="en-CA" smtClean="0"/>
              <a:t>‹#›</a:t>
            </a:fld>
            <a:endParaRPr lang="en-CA"/>
          </a:p>
        </p:txBody>
      </p:sp>
      <p:sp>
        <p:nvSpPr>
          <p:cNvPr id="8" name="Picture Placeholder 2"/>
          <p:cNvSpPr>
            <a:spLocks noGrp="1"/>
          </p:cNvSpPr>
          <p:nvPr>
            <p:ph type="pic" idx="13"/>
          </p:nvPr>
        </p:nvSpPr>
        <p:spPr>
          <a:xfrm>
            <a:off x="654050" y="1425575"/>
            <a:ext cx="8635197" cy="4770438"/>
          </a:xfrm>
          <a:prstGeom prst="roundRect">
            <a:avLst>
              <a:gd name="adj" fmla="val 5083"/>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Tree>
    <p:extLst>
      <p:ext uri="{BB962C8B-B14F-4D97-AF65-F5344CB8AC3E}">
        <p14:creationId xmlns:p14="http://schemas.microsoft.com/office/powerpoint/2010/main" val="47852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274637"/>
            <a:ext cx="6119813" cy="70643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C3049-7F00-40DE-A22F-9C5BF558B132}" type="datetime1">
              <a:rPr lang="en-CA" smtClean="0"/>
              <a:t>2026-06-02</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659563" y="6364703"/>
            <a:ext cx="1944687" cy="360040"/>
          </a:xfrm>
          <a:prstGeom prst="rect">
            <a:avLst/>
          </a:prstGeom>
          <a:noFill/>
          <a:ln>
            <a:noFill/>
          </a:ln>
        </p:spPr>
        <p:txBody>
          <a:bodyPr vert="horz" lIns="91440" tIns="45720" rIns="91440" bIns="45720" rtlCol="0" anchor="ctr"/>
          <a:lstStyle>
            <a:lvl1pPr algn="r">
              <a:defRPr sz="1200">
                <a:solidFill>
                  <a:schemeClr val="tx1">
                    <a:tint val="75000"/>
                  </a:schemeClr>
                </a:solidFill>
              </a:defRPr>
            </a:lvl1pPr>
          </a:lstStyle>
          <a:p>
            <a:fld id="{A09C9D8E-C6F1-4A28-B6D3-E2B2A8AD0146}" type="slidenum">
              <a:rPr lang="en-CA" smtClean="0"/>
              <a:pPr/>
              <a:t>‹#›</a:t>
            </a:fld>
            <a:endParaRPr lang="en-CA"/>
          </a:p>
        </p:txBody>
      </p:sp>
    </p:spTree>
    <p:extLst>
      <p:ext uri="{BB962C8B-B14F-4D97-AF65-F5344CB8AC3E}">
        <p14:creationId xmlns:p14="http://schemas.microsoft.com/office/powerpoint/2010/main" val="323782080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57" r:id="rId4"/>
    <p:sldLayoutId id="2147483654" r:id="rId5"/>
    <p:sldLayoutId id="2147483651" r:id="rId6"/>
    <p:sldLayoutId id="2147483662" r:id="rId7"/>
    <p:sldLayoutId id="2147483679" r:id="rId8"/>
    <p:sldLayoutId id="2147483680" r:id="rId9"/>
    <p:sldLayoutId id="2147483678" r:id="rId10"/>
    <p:sldLayoutId id="2147483653" r:id="rId11"/>
    <p:sldLayoutId id="2147483656" r:id="rId12"/>
    <p:sldLayoutId id="2147483655" r:id="rId13"/>
  </p:sldLayoutIdLst>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spcBef>
          <a:spcPts val="16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2pPr>
      <a:lvl3pPr marL="9144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4pPr>
      <a:lvl5pPr marL="18288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mailto:westgate@cbe.ab.ca" TargetMode="External"/><Relationship Id="rId7" Type="http://schemas.openxmlformats.org/officeDocument/2006/relationships/image" Target="../media/image27.w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www.myschoolbusmonitor.ca/"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www.mybusstop.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calgary.schoolmessenger.com/cbe_subscribe"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westgateschoolcouncil@gmail.com"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hyperlink" Target="mailto:westgateschoolcouncil@gmail.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chool.cbe.ab.ca/school/westgate/registration/register/kindergarten/pages/default.aspx" TargetMode="External"/><Relationship Id="rId7" Type="http://schemas.openxmlformats.org/officeDocument/2006/relationships/hyperlink" Target="mailto:saleech@cbe.ab.ca"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mailto:jamuhlberger@cbe.ab.ca" TargetMode="External"/><Relationship Id="rId5" Type="http://schemas.openxmlformats.org/officeDocument/2006/relationships/hyperlink" Target="mailto:westgate@cbe.ab.ca" TargetMode="External"/><Relationship Id="rId4" Type="http://schemas.openxmlformats.org/officeDocument/2006/relationships/hyperlink" Target="http://www.cbe.ab.c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1712913"/>
            <a:ext cx="6336703" cy="1720850"/>
          </a:xfrm>
        </p:spPr>
        <p:txBody>
          <a:bodyPr>
            <a:normAutofit/>
          </a:bodyPr>
          <a:lstStyle/>
          <a:p>
            <a:r>
              <a:rPr lang="en-US"/>
              <a:t>Westgate School</a:t>
            </a:r>
            <a:br>
              <a:rPr lang="en-US"/>
            </a:br>
            <a:r>
              <a:rPr lang="en-US">
                <a:latin typeface="Tahoma" panose="020B0604030504040204" pitchFamily="34" charset="0"/>
                <a:ea typeface="Tahoma" panose="020B0604030504040204" pitchFamily="34" charset="0"/>
                <a:cs typeface="Tahoma" panose="020B0604030504040204" pitchFamily="34" charset="0"/>
              </a:rPr>
              <a:t>Kindergarten</a:t>
            </a:r>
            <a:r>
              <a:rPr lang="en-US"/>
              <a:t>/Grade 1 Orientation</a:t>
            </a:r>
            <a:br>
              <a:rPr lang="en-US"/>
            </a:br>
            <a:r>
              <a:rPr lang="en-US"/>
              <a:t>May 21, 2026</a:t>
            </a:r>
            <a:endParaRPr lang="en-CA"/>
          </a:p>
        </p:txBody>
      </p:sp>
      <p:pic>
        <p:nvPicPr>
          <p:cNvPr id="4" name="Picture 3">
            <a:extLst>
              <a:ext uri="{FF2B5EF4-FFF2-40B4-BE49-F238E27FC236}">
                <a16:creationId xmlns:a16="http://schemas.microsoft.com/office/drawing/2014/main" id="{02BAD52B-E644-3B47-9C60-B5EEA4E34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20514" y="3271965"/>
            <a:ext cx="2200101" cy="1650076"/>
          </a:xfrm>
          <a:prstGeom prst="rect">
            <a:avLst/>
          </a:prstGeom>
        </p:spPr>
      </p:pic>
    </p:spTree>
    <p:extLst>
      <p:ext uri="{BB962C8B-B14F-4D97-AF65-F5344CB8AC3E}">
        <p14:creationId xmlns:p14="http://schemas.microsoft.com/office/powerpoint/2010/main" val="1017084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9B7E-553C-7D9F-FB9A-22616B7E864B}"/>
              </a:ext>
            </a:extLst>
          </p:cNvPr>
          <p:cNvSpPr>
            <a:spLocks noGrp="1"/>
          </p:cNvSpPr>
          <p:nvPr>
            <p:ph type="title"/>
          </p:nvPr>
        </p:nvSpPr>
        <p:spPr/>
        <p:txBody>
          <a:bodyPr/>
          <a:lstStyle/>
          <a:p>
            <a:r>
              <a:rPr lang="en-US" sz="2400">
                <a:latin typeface="Tahoma"/>
                <a:ea typeface="Tahoma"/>
                <a:cs typeface="Tahoma"/>
              </a:rPr>
              <a:t>A glimpse inside the kindergarten classroom</a:t>
            </a:r>
            <a:endParaRPr lang="en-US"/>
          </a:p>
        </p:txBody>
      </p:sp>
      <p:sp>
        <p:nvSpPr>
          <p:cNvPr id="3" name="Content Placeholder 2">
            <a:extLst>
              <a:ext uri="{FF2B5EF4-FFF2-40B4-BE49-F238E27FC236}">
                <a16:creationId xmlns:a16="http://schemas.microsoft.com/office/drawing/2014/main" id="{5A86C270-66B3-A806-30A1-68FA8E91FAA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57F8112-4953-32C2-A53E-F941DA6AF03E}"/>
              </a:ext>
            </a:extLst>
          </p:cNvPr>
          <p:cNvSpPr>
            <a:spLocks noGrp="1"/>
          </p:cNvSpPr>
          <p:nvPr>
            <p:ph type="sldNum" sz="quarter" idx="12"/>
          </p:nvPr>
        </p:nvSpPr>
        <p:spPr/>
        <p:txBody>
          <a:bodyPr/>
          <a:lstStyle/>
          <a:p>
            <a:fld id="{A09C9D8E-C6F1-4A28-B6D3-E2B2A8AD0146}" type="slidenum">
              <a:rPr lang="en-CA" smtClean="0"/>
              <a:t>10</a:t>
            </a:fld>
            <a:endParaRPr lang="en-CA"/>
          </a:p>
        </p:txBody>
      </p:sp>
      <p:pic>
        <p:nvPicPr>
          <p:cNvPr id="5" name="IMG_8454">
            <a:hlinkClick r:id="" action="ppaction://media"/>
            <a:extLst>
              <a:ext uri="{FF2B5EF4-FFF2-40B4-BE49-F238E27FC236}">
                <a16:creationId xmlns:a16="http://schemas.microsoft.com/office/drawing/2014/main" id="{D6BB048A-8DD9-B819-FD8A-9E9A6F6A88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2158494" y="-704727"/>
            <a:ext cx="4825423" cy="8762513"/>
          </a:xfrm>
          <a:prstGeom prst="rect">
            <a:avLst/>
          </a:prstGeom>
        </p:spPr>
      </p:pic>
    </p:spTree>
    <p:extLst>
      <p:ext uri="{BB962C8B-B14F-4D97-AF65-F5344CB8AC3E}">
        <p14:creationId xmlns:p14="http://schemas.microsoft.com/office/powerpoint/2010/main" val="294849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188640"/>
            <a:ext cx="6696744" cy="792435"/>
          </a:xfrm>
          <a:noFill/>
        </p:spPr>
        <p:txBody>
          <a:bodyPr vert="horz" lIns="91440" tIns="45720" rIns="91440" bIns="45720" rtlCol="0" anchor="ctr">
            <a:noAutofit/>
          </a:bodyPr>
          <a:lstStyle/>
          <a:p>
            <a:br>
              <a:rPr lang="en-US"/>
            </a:br>
            <a:r>
              <a:rPr lang="en-US">
                <a:latin typeface="Tahoma" panose="020B0604030504040204" pitchFamily="34" charset="0"/>
                <a:ea typeface="Tahoma" panose="020B0604030504040204" pitchFamily="34" charset="0"/>
                <a:cs typeface="Tahoma" panose="020B0604030504040204" pitchFamily="34" charset="0"/>
              </a:rPr>
              <a:t>2026-27 School Hours – A Typical Day</a:t>
            </a:r>
            <a:br>
              <a:rPr lang="en-US"/>
            </a:br>
            <a:endParaRPr lang="en-CA"/>
          </a:p>
        </p:txBody>
      </p:sp>
      <p:sp>
        <p:nvSpPr>
          <p:cNvPr id="3" name="Content Placeholder 2"/>
          <p:cNvSpPr>
            <a:spLocks noGrp="1"/>
          </p:cNvSpPr>
          <p:nvPr>
            <p:ph idx="1"/>
          </p:nvPr>
        </p:nvSpPr>
        <p:spPr>
          <a:xfrm>
            <a:off x="467544" y="1196752"/>
            <a:ext cx="7776864" cy="4680520"/>
          </a:xfrm>
        </p:spPr>
        <p:txBody>
          <a:bodyPr>
            <a:normAutofit fontScale="85000" lnSpcReduction="20000"/>
          </a:bodyPr>
          <a:lstStyle/>
          <a:p>
            <a:pPr lvl="0" eaLnBrk="0" fontAlgn="base" hangingPunct="0">
              <a:lnSpc>
                <a:spcPct val="80000"/>
              </a:lnSpc>
              <a:spcBef>
                <a:spcPct val="20000"/>
              </a:spcBef>
              <a:spcAft>
                <a:spcPct val="0"/>
              </a:spcAft>
              <a:buClr>
                <a:srgbClr val="00B0F0"/>
              </a:buClr>
              <a:buSzPct val="75000"/>
            </a:pPr>
            <a:r>
              <a:rPr lang="en-CA" b="1" kern="0">
                <a:solidFill>
                  <a:srgbClr val="000000"/>
                </a:solidFill>
                <a:latin typeface="Tahoma"/>
              </a:rPr>
              <a:t>Kindergarten</a:t>
            </a:r>
          </a:p>
          <a:p>
            <a:pPr lvl="0" eaLnBrk="0" fontAlgn="base" hangingPunct="0">
              <a:lnSpc>
                <a:spcPct val="80000"/>
              </a:lnSpc>
              <a:spcBef>
                <a:spcPct val="20000"/>
              </a:spcBef>
              <a:spcAft>
                <a:spcPct val="0"/>
              </a:spcAft>
              <a:buClr>
                <a:srgbClr val="00B0F0"/>
              </a:buClr>
              <a:buSzPct val="75000"/>
            </a:pPr>
            <a:endParaRPr lang="en-CA" sz="1800" b="1" kern="0">
              <a:solidFill>
                <a:srgbClr val="000000"/>
              </a:solidFill>
              <a:latin typeface="Tahoma"/>
            </a:endParaRPr>
          </a:p>
          <a:p>
            <a:pPr lvl="0" eaLnBrk="0" fontAlgn="base" hangingPunct="0">
              <a:lnSpc>
                <a:spcPct val="80000"/>
              </a:lnSpc>
              <a:spcBef>
                <a:spcPct val="20000"/>
              </a:spcBef>
              <a:spcAft>
                <a:spcPct val="0"/>
              </a:spcAft>
              <a:buClr>
                <a:srgbClr val="00B0F0"/>
              </a:buClr>
              <a:buSzPct val="75000"/>
            </a:pPr>
            <a:r>
              <a:rPr lang="en-CA" sz="1800" b="1" kern="0">
                <a:solidFill>
                  <a:srgbClr val="000000"/>
                </a:solidFill>
                <a:latin typeface="Tahoma"/>
              </a:rPr>
              <a:t>Monday - Thursday</a:t>
            </a:r>
            <a:endParaRPr lang="en-CA" sz="1800" b="1" kern="0">
              <a:solidFill>
                <a:srgbClr val="000000"/>
              </a:solidFill>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kern="0">
                <a:solidFill>
                  <a:srgbClr val="000000"/>
                </a:solidFill>
                <a:latin typeface="Tahoma"/>
              </a:rPr>
              <a:t>Morning (A.M.): </a:t>
            </a:r>
            <a:r>
              <a:rPr lang="en-CA" sz="1800" kern="0">
                <a:latin typeface="Tahoma"/>
              </a:rPr>
              <a:t>8:00 a.m. - 10:53 a.m. </a:t>
            </a:r>
            <a:endParaRPr lang="en-CA" sz="1800" kern="0">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a:latin typeface="Tahoma"/>
              </a:rPr>
              <a:t>Afternoon (P.M.): 11:37 a.m. - 2:30 p.m.</a:t>
            </a:r>
            <a:endParaRPr lang="en-CA" sz="1800" kern="0">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b="1" kern="0">
                <a:solidFill>
                  <a:srgbClr val="000000"/>
                </a:solidFill>
                <a:latin typeface="Tahoma"/>
              </a:rPr>
              <a:t>Alternating Fridays:</a:t>
            </a:r>
            <a:r>
              <a:rPr lang="en-CA" kern="0">
                <a:solidFill>
                  <a:srgbClr val="000000"/>
                </a:solidFill>
                <a:latin typeface="Tahoma"/>
              </a:rPr>
              <a:t> </a:t>
            </a:r>
            <a:endParaRPr lang="en-CA" kern="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a:latin typeface="Tahoma"/>
              </a:rPr>
              <a:t>8:00 a.m. – 12:00 noon</a:t>
            </a:r>
            <a:r>
              <a:rPr lang="en-CA" sz="1800" kern="0">
                <a:solidFill>
                  <a:srgbClr val="000000"/>
                </a:solidFill>
                <a:latin typeface="Tahoma"/>
              </a:rPr>
              <a:t> (see calendar on our website)</a:t>
            </a:r>
            <a:endParaRPr lang="en-CA" sz="1800" kern="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solidFill>
                <a:srgbClr val="000000"/>
              </a:solidFill>
              <a:latin typeface="Tahoma"/>
            </a:endParaRPr>
          </a:p>
          <a:p>
            <a:pPr marL="285750" indent="-28575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rPr>
              <a:t>Snack mid-morning and mid-afternoon</a:t>
            </a:r>
            <a:endParaRPr lang="en-CA" sz="1800" kern="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solidFill>
                <a:srgbClr val="000000"/>
              </a:solidFill>
              <a:latin typeface="Tahoma"/>
            </a:endParaRPr>
          </a:p>
          <a:p>
            <a:pPr eaLnBrk="0" fontAlgn="base" hangingPunct="0">
              <a:lnSpc>
                <a:spcPct val="80000"/>
              </a:lnSpc>
              <a:spcBef>
                <a:spcPct val="20000"/>
              </a:spcBef>
              <a:spcAft>
                <a:spcPct val="0"/>
              </a:spcAft>
              <a:buClr>
                <a:srgbClr val="00B0F0"/>
              </a:buClr>
              <a:buSzPct val="75000"/>
            </a:pPr>
            <a:r>
              <a:rPr lang="en-CA" b="1" kern="0">
                <a:solidFill>
                  <a:srgbClr val="000000"/>
                </a:solidFill>
                <a:latin typeface="Tahoma"/>
              </a:rPr>
              <a:t>Grade 1</a:t>
            </a:r>
            <a:r>
              <a:rPr lang="en-CA" sz="1800" b="1" kern="0">
                <a:solidFill>
                  <a:srgbClr val="000000"/>
                </a:solidFill>
                <a:latin typeface="Tahoma"/>
              </a:rPr>
              <a:t> </a:t>
            </a:r>
            <a:endParaRPr lang="en-CA" sz="1800" b="1" kern="0">
              <a:solidFill>
                <a:srgbClr val="000000"/>
              </a:solidFill>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b="1" kern="0">
              <a:solidFill>
                <a:srgbClr val="000000"/>
              </a:solidFill>
              <a:latin typeface="Tahoma"/>
            </a:endParaRPr>
          </a:p>
          <a:p>
            <a:pPr eaLnBrk="0" fontAlgn="base" hangingPunct="0">
              <a:lnSpc>
                <a:spcPct val="80000"/>
              </a:lnSpc>
              <a:spcBef>
                <a:spcPct val="20000"/>
              </a:spcBef>
              <a:spcAft>
                <a:spcPct val="0"/>
              </a:spcAft>
              <a:buClr>
                <a:srgbClr val="00B0F0"/>
              </a:buClr>
              <a:buSzPct val="75000"/>
            </a:pPr>
            <a:r>
              <a:rPr lang="en-CA" sz="1800" b="1" kern="0">
                <a:latin typeface="Tahoma"/>
              </a:rPr>
              <a:t>Monday</a:t>
            </a:r>
            <a:r>
              <a:rPr lang="en-CA" sz="1800" b="1" kern="0">
                <a:solidFill>
                  <a:srgbClr val="000000"/>
                </a:solidFill>
                <a:latin typeface="Tahoma"/>
              </a:rPr>
              <a:t> - </a:t>
            </a:r>
            <a:r>
              <a:rPr lang="en-CA" sz="1800" b="1" kern="0">
                <a:latin typeface="Tahoma"/>
              </a:rPr>
              <a:t>Thursday</a:t>
            </a:r>
            <a:r>
              <a:rPr lang="en-CA" sz="1800" kern="0">
                <a:latin typeface="Tahoma"/>
              </a:rPr>
              <a:t> </a:t>
            </a:r>
            <a:endParaRPr lang="en-CA" sz="1800" kern="0">
              <a:latin typeface="Tahoma"/>
              <a:ea typeface="Tahoma"/>
              <a:cs typeface="Tahoma"/>
            </a:endParaRPr>
          </a:p>
          <a:p>
            <a:pPr eaLnBrk="0" fontAlgn="base" hangingPunct="0">
              <a:lnSpc>
                <a:spcPct val="80000"/>
              </a:lnSpc>
              <a:spcBef>
                <a:spcPct val="20000"/>
              </a:spcBef>
              <a:spcAft>
                <a:spcPct val="0"/>
              </a:spcAft>
              <a:buClr>
                <a:srgbClr val="00B0F0"/>
              </a:buClr>
              <a:buSzPct val="75000"/>
            </a:pPr>
            <a:r>
              <a:rPr lang="en-CA" sz="1800" kern="0">
                <a:latin typeface="Tahoma"/>
              </a:rPr>
              <a:t>8:00 a.m. - 11:40 a.m. and 12:18 p.m. - 2:30 p.m.</a:t>
            </a:r>
            <a:endParaRPr lang="en-CA" sz="1800" kern="0">
              <a:latin typeface="Tahoma"/>
              <a:ea typeface="Tahoma"/>
              <a:cs typeface="Tahoma"/>
            </a:endParaRPr>
          </a:p>
          <a:p>
            <a:pPr eaLnBrk="0" fontAlgn="base" hangingPunct="0">
              <a:lnSpc>
                <a:spcPct val="80000"/>
              </a:lnSpc>
              <a:spcBef>
                <a:spcPct val="20000"/>
              </a:spcBef>
              <a:spcAft>
                <a:spcPct val="0"/>
              </a:spcAft>
              <a:buClr>
                <a:srgbClr val="00B0F0"/>
              </a:buClr>
              <a:buSzPct val="75000"/>
            </a:pPr>
            <a:endParaRPr lang="en-CA" sz="1800" b="1" kern="0">
              <a:latin typeface="Tahoma"/>
            </a:endParaRPr>
          </a:p>
          <a:p>
            <a:pPr lvl="0">
              <a:lnSpc>
                <a:spcPct val="80000"/>
              </a:lnSpc>
              <a:spcBef>
                <a:spcPct val="20000"/>
              </a:spcBef>
              <a:spcAft>
                <a:spcPct val="0"/>
              </a:spcAft>
            </a:pPr>
            <a:r>
              <a:rPr lang="en-CA" sz="1800" b="1" kern="0">
                <a:latin typeface="Tahoma"/>
              </a:rPr>
              <a:t>Fridays</a:t>
            </a:r>
            <a:endParaRPr lang="en-CA" sz="1800" b="1" kern="0">
              <a:latin typeface="Tahoma"/>
              <a:ea typeface="Tahoma"/>
              <a:cs typeface="Tahoma"/>
            </a:endParaRPr>
          </a:p>
          <a:p>
            <a:pPr lvl="0" eaLnBrk="0" fontAlgn="base" hangingPunct="0">
              <a:lnSpc>
                <a:spcPct val="80000"/>
              </a:lnSpc>
              <a:spcBef>
                <a:spcPct val="20000"/>
              </a:spcBef>
              <a:spcAft>
                <a:spcPct val="0"/>
              </a:spcAft>
              <a:buClr>
                <a:srgbClr val="00B0F0"/>
              </a:buClr>
              <a:buSzPct val="75000"/>
            </a:pPr>
            <a:r>
              <a:rPr lang="en-CA" sz="1800" kern="0">
                <a:latin typeface="Tahoma"/>
              </a:rPr>
              <a:t>8:00 a.m. – 12:00 p.m.</a:t>
            </a:r>
            <a:endParaRPr lang="en-CA" sz="1800" kern="0">
              <a:latin typeface="Tahoma"/>
              <a:ea typeface="Tahoma"/>
              <a:cs typeface="Tahoma"/>
            </a:endParaRPr>
          </a:p>
          <a:p>
            <a:pPr lvl="0" eaLnBrk="0" fontAlgn="base" hangingPunct="0">
              <a:lnSpc>
                <a:spcPct val="80000"/>
              </a:lnSpc>
              <a:spcBef>
                <a:spcPct val="20000"/>
              </a:spcBef>
              <a:spcAft>
                <a:spcPct val="0"/>
              </a:spcAft>
              <a:buClr>
                <a:srgbClr val="00B0F0"/>
              </a:buClr>
              <a:buSzPct val="75000"/>
            </a:pPr>
            <a:endParaRPr lang="en-CA" sz="1800" kern="0">
              <a:latin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rPr>
              <a:t>Lunch hour</a:t>
            </a:r>
            <a:endParaRPr lang="en-CA" sz="1800" kern="0">
              <a:solidFill>
                <a:srgbClr val="000000"/>
              </a:solidFill>
              <a:latin typeface="Tahoma"/>
              <a:ea typeface="Tahoma"/>
              <a:cs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rPr>
              <a:t>Snack at recess</a:t>
            </a:r>
            <a:endParaRPr lang="en-CA" sz="1800" kern="0">
              <a:solidFill>
                <a:srgbClr val="000000"/>
              </a:solidFill>
              <a:latin typeface="Tahoma"/>
              <a:ea typeface="Tahoma"/>
              <a:cs typeface="Tahoma"/>
            </a:endParaRPr>
          </a:p>
          <a:p>
            <a:pPr marL="34290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rPr>
              <a:t>Gym </a:t>
            </a:r>
            <a:endParaRPr lang="en-CA" sz="1800" kern="0">
              <a:solidFill>
                <a:srgbClr val="000000"/>
              </a:solidFill>
              <a:latin typeface="Tahoma"/>
              <a:ea typeface="Tahoma"/>
              <a:cs typeface="Tahoma"/>
            </a:endParaRPr>
          </a:p>
          <a:p>
            <a:pPr marL="342900" lvl="0" indent="-342900" eaLnBrk="0" fontAlgn="base" hangingPunct="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rPr>
              <a:t>Outdoor time</a:t>
            </a:r>
            <a:endParaRPr lang="en-CA" sz="1800" kern="0">
              <a:solidFill>
                <a:srgbClr val="000000"/>
              </a:solidFill>
              <a:latin typeface="Tahoma"/>
              <a:ea typeface="Tahoma"/>
              <a:cs typeface="Tahoma"/>
            </a:endParaRPr>
          </a:p>
          <a:p>
            <a:pPr marL="342900" indent="-342900">
              <a:lnSpc>
                <a:spcPct val="80000"/>
              </a:lnSpc>
              <a:spcBef>
                <a:spcPct val="20000"/>
              </a:spcBef>
              <a:spcAft>
                <a:spcPct val="0"/>
              </a:spcAft>
              <a:buClr>
                <a:srgbClr val="00B0F0"/>
              </a:buClr>
              <a:buSzPct val="75000"/>
              <a:buFont typeface="Arial" panose="020B0604020202020204" pitchFamily="34" charset="0"/>
              <a:buChar char="•"/>
            </a:pPr>
            <a:r>
              <a:rPr lang="en-CA" sz="1800" kern="0">
                <a:solidFill>
                  <a:srgbClr val="000000"/>
                </a:solidFill>
                <a:latin typeface="Tahoma"/>
                <a:ea typeface="Tahoma"/>
                <a:cs typeface="Tahoma"/>
              </a:rPr>
              <a:t>Music</a:t>
            </a:r>
          </a:p>
        </p:txBody>
      </p:sp>
      <p:sp>
        <p:nvSpPr>
          <p:cNvPr id="4" name="Slide Number Placeholder 3"/>
          <p:cNvSpPr>
            <a:spLocks noGrp="1"/>
          </p:cNvSpPr>
          <p:nvPr>
            <p:ph type="sldNum" sz="quarter" idx="12"/>
          </p:nvPr>
        </p:nvSpPr>
        <p:spPr>
          <a:solidFill>
            <a:schemeClr val="bg1"/>
          </a:solidFill>
        </p:spPr>
        <p:txBody>
          <a:bodyPr/>
          <a:lstStyle/>
          <a:p>
            <a:fld id="{A09C9D8E-C6F1-4A28-B6D3-E2B2A8AD0146}" type="slidenum">
              <a:rPr lang="en-CA" smtClean="0"/>
              <a:t>11</a:t>
            </a:fld>
            <a:endParaRPr lang="en-CA"/>
          </a:p>
        </p:txBody>
      </p:sp>
      <p:pic>
        <p:nvPicPr>
          <p:cNvPr id="1026" name="Picture 2" descr="C:\Users\dgthorne\AppData\Local\Microsoft\Windows\Temporary Internet Files\Content.IE5\QOPT3F5F\clipart013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834" y="1073039"/>
            <a:ext cx="1296144" cy="1380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86CD2EF-9D83-394A-A2FC-78647E1B1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4968967" y="3707542"/>
            <a:ext cx="3440243" cy="1587016"/>
          </a:xfrm>
          <a:prstGeom prst="rect">
            <a:avLst/>
          </a:prstGeom>
        </p:spPr>
      </p:pic>
    </p:spTree>
    <p:extLst>
      <p:ext uri="{BB962C8B-B14F-4D97-AF65-F5344CB8AC3E}">
        <p14:creationId xmlns:p14="http://schemas.microsoft.com/office/powerpoint/2010/main" val="247149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First Day of School - Kindergarten</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79512" y="980729"/>
            <a:ext cx="8964488" cy="4824760"/>
          </a:xfrm>
        </p:spPr>
        <p:txBody>
          <a:bodyPr>
            <a:normAutofit/>
          </a:bodyPr>
          <a:lstStyle/>
          <a:p>
            <a:pPr marL="342900" indent="-342900">
              <a:lnSpc>
                <a:spcPct val="9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The first day of school for kindergarten will be:</a:t>
            </a:r>
          </a:p>
          <a:p>
            <a:pPr lvl="1">
              <a:lnSpc>
                <a:spcPct val="90000"/>
              </a:lnSpc>
              <a:buClrTx/>
              <a:defRPr/>
            </a:pPr>
            <a:r>
              <a:rPr lang="en-CA" b="1">
                <a:latin typeface="Tahoma"/>
                <a:ea typeface="Tahoma"/>
                <a:cs typeface="Tahoma"/>
              </a:rPr>
              <a:t>A-L: Monday, August 31</a:t>
            </a:r>
            <a:r>
              <a:rPr lang="en-CA" b="1" baseline="30000" dirty="0">
                <a:latin typeface="Tahoma"/>
                <a:ea typeface="Tahoma"/>
                <a:cs typeface="Tahoma"/>
              </a:rPr>
              <a:t>st</a:t>
            </a:r>
          </a:p>
          <a:p>
            <a:pPr marL="457200" lvl="1" indent="0">
              <a:lnSpc>
                <a:spcPct val="90000"/>
              </a:lnSpc>
              <a:buClrTx/>
              <a:buNone/>
              <a:defRPr/>
            </a:pPr>
            <a:r>
              <a:rPr lang="en-CA">
                <a:solidFill>
                  <a:srgbClr val="1F1F1F"/>
                </a:solidFill>
                <a:latin typeface="Tahoma" panose="020B0604030504040204" pitchFamily="34" charset="0"/>
                <a:ea typeface="Tahoma" panose="020B0604030504040204" pitchFamily="34" charset="0"/>
                <a:cs typeface="Tahoma" panose="020B0604030504040204" pitchFamily="34" charset="0"/>
              </a:rPr>
              <a:t>    Morning Kindergarten 8:00 a.m. - 9:50 a.m.</a:t>
            </a:r>
          </a:p>
          <a:p>
            <a:pPr marL="457200" lvl="1" indent="0">
              <a:lnSpc>
                <a:spcPct val="90000"/>
              </a:lnSpc>
              <a:buClrTx/>
              <a:buNone/>
              <a:defRPr/>
            </a:pPr>
            <a:r>
              <a:rPr lang="en-CA">
                <a:solidFill>
                  <a:srgbClr val="1F1F1F"/>
                </a:solidFill>
                <a:latin typeface="Tahoma"/>
                <a:ea typeface="Tahoma"/>
                <a:cs typeface="Tahoma"/>
              </a:rPr>
              <a:t>    Afternoon Kindergarten 11:40 a.m. - 1:30 p.m.</a:t>
            </a:r>
            <a:endParaRPr lang="en-CA">
              <a:latin typeface="Tahoma"/>
              <a:ea typeface="Tahoma"/>
              <a:cs typeface="Tahoma"/>
            </a:endParaRPr>
          </a:p>
          <a:p>
            <a:pPr lvl="1">
              <a:lnSpc>
                <a:spcPct val="90000"/>
              </a:lnSpc>
              <a:buClrTx/>
              <a:defRPr/>
            </a:pPr>
            <a:r>
              <a:rPr lang="en-CA" b="1">
                <a:latin typeface="Tahoma"/>
                <a:ea typeface="Tahoma"/>
                <a:cs typeface="Tahoma"/>
              </a:rPr>
              <a:t>M-Z: Tuesday, September 1</a:t>
            </a:r>
            <a:r>
              <a:rPr lang="en-CA" b="1" baseline="30000" dirty="0">
                <a:latin typeface="Tahoma"/>
                <a:ea typeface="Tahoma"/>
                <a:cs typeface="Tahoma"/>
              </a:rPr>
              <a:t>st</a:t>
            </a:r>
            <a:endParaRPr lang="en-CA" b="1" dirty="0">
              <a:latin typeface="Tahoma"/>
              <a:ea typeface="Tahoma"/>
              <a:cs typeface="Tahoma"/>
            </a:endParaRPr>
          </a:p>
          <a:p>
            <a:pPr marL="457200" lvl="1" indent="0">
              <a:lnSpc>
                <a:spcPct val="90000"/>
              </a:lnSpc>
              <a:buClrTx/>
              <a:buNone/>
              <a:defRPr/>
            </a:pPr>
            <a:r>
              <a:rPr lang="en-CA">
                <a:solidFill>
                  <a:srgbClr val="1F1F1F"/>
                </a:solidFill>
                <a:latin typeface="Tahoma" panose="020B0604030504040204" pitchFamily="34" charset="0"/>
                <a:ea typeface="Tahoma" panose="020B0604030504040204" pitchFamily="34" charset="0"/>
                <a:cs typeface="Tahoma" panose="020B0604030504040204" pitchFamily="34" charset="0"/>
              </a:rPr>
              <a:t>    Morning Kindergarten 8:00 a.m. - 9:50 a.m.</a:t>
            </a:r>
            <a:endParaRPr lang="en-US">
              <a:solidFill>
                <a:srgbClr val="1F1F1F"/>
              </a:solidFill>
              <a:latin typeface="Tahoma" panose="020B0604030504040204" pitchFamily="34" charset="0"/>
              <a:ea typeface="Tahoma" panose="020B0604030504040204" pitchFamily="34" charset="0"/>
              <a:cs typeface="Tahoma" panose="020B0604030504040204" pitchFamily="34" charset="0"/>
            </a:endParaRPr>
          </a:p>
          <a:p>
            <a:pPr marL="457200" lvl="1" indent="0">
              <a:lnSpc>
                <a:spcPct val="90000"/>
              </a:lnSpc>
              <a:buClrTx/>
              <a:buNone/>
              <a:defRPr/>
            </a:pPr>
            <a:r>
              <a:rPr lang="en-CA" dirty="0">
                <a:solidFill>
                  <a:srgbClr val="1F1F1F"/>
                </a:solidFill>
                <a:latin typeface="Tahoma"/>
                <a:ea typeface="Tahoma"/>
                <a:cs typeface="Tahoma"/>
              </a:rPr>
              <a:t>    Afternoon Kindergarten 11:40 a.m. - 1:30 </a:t>
            </a:r>
            <a:r>
              <a:rPr lang="en-CA" dirty="0" err="1">
                <a:solidFill>
                  <a:srgbClr val="1F1F1F"/>
                </a:solidFill>
                <a:latin typeface="Tahoma"/>
                <a:ea typeface="Tahoma"/>
                <a:cs typeface="Tahoma"/>
              </a:rPr>
              <a:t>p.m</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Regular hours will begin for kindergarten on Wednesday, September 2</a:t>
            </a:r>
            <a:r>
              <a:rPr lang="en-CA" baseline="30000">
                <a:latin typeface="Tahoma" panose="020B0604030504040204" pitchFamily="34" charset="0"/>
                <a:ea typeface="Tahoma" panose="020B0604030504040204" pitchFamily="34" charset="0"/>
                <a:cs typeface="Tahoma" panose="020B0604030504040204" pitchFamily="34" charset="0"/>
              </a:rPr>
              <a:t>nd</a:t>
            </a:r>
            <a:endParaRPr lang="en-CA">
              <a:latin typeface="Tahoma" panose="020B0604030504040204" pitchFamily="34" charset="0"/>
              <a:ea typeface="Tahoma" panose="020B0604030504040204" pitchFamily="34" charset="0"/>
              <a:cs typeface="Tahoma" panose="020B0604030504040204" pitchFamily="34" charset="0"/>
            </a:endParaRP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Bussing is available as of Wednesday, September 2</a:t>
            </a:r>
            <a:r>
              <a:rPr lang="en-CA" baseline="30000">
                <a:latin typeface="Tahoma" panose="020B0604030504040204" pitchFamily="34" charset="0"/>
                <a:ea typeface="Tahoma" panose="020B0604030504040204" pitchFamily="34" charset="0"/>
                <a:cs typeface="Tahoma" panose="020B0604030504040204" pitchFamily="34" charset="0"/>
              </a:rPr>
              <a:t>nd</a:t>
            </a:r>
            <a:r>
              <a:rPr lang="en-CA">
                <a:latin typeface="Tahoma" panose="020B0604030504040204" pitchFamily="34" charset="0"/>
                <a:ea typeface="Tahoma" panose="020B0604030504040204" pitchFamily="34" charset="0"/>
                <a:cs typeface="Tahoma" panose="020B0604030504040204" pitchFamily="34" charset="0"/>
              </a:rPr>
              <a:t>, 2026.</a:t>
            </a:r>
          </a:p>
        </p:txBody>
      </p:sp>
      <p:sp>
        <p:nvSpPr>
          <p:cNvPr id="4" name="Slide Number Placeholder 3"/>
          <p:cNvSpPr>
            <a:spLocks noGrp="1"/>
          </p:cNvSpPr>
          <p:nvPr>
            <p:ph type="sldNum" sz="quarter" idx="12"/>
          </p:nvPr>
        </p:nvSpPr>
        <p:spPr/>
        <p:txBody>
          <a:bodyPr/>
          <a:lstStyle/>
          <a:p>
            <a:fld id="{A09C9D8E-C6F1-4A28-B6D3-E2B2A8AD0146}" type="slidenum">
              <a:rPr lang="en-CA" smtClean="0"/>
              <a:t>12</a:t>
            </a:fld>
            <a:endParaRPr lang="en-CA"/>
          </a:p>
        </p:txBody>
      </p:sp>
    </p:spTree>
    <p:extLst>
      <p:ext uri="{BB962C8B-B14F-4D97-AF65-F5344CB8AC3E}">
        <p14:creationId xmlns:p14="http://schemas.microsoft.com/office/powerpoint/2010/main" val="3163264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First Day of School – Grade 1</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67544" y="1196752"/>
            <a:ext cx="8208912" cy="3672633"/>
          </a:xfrm>
        </p:spPr>
        <p:txBody>
          <a:bodyPr/>
          <a:lstStyle/>
          <a:p>
            <a:pPr marL="342900" indent="-342900">
              <a:lnSpc>
                <a:spcPct val="9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Regular bussing and regular hours will begin for Grade 1 on Monday, August 31</a:t>
            </a:r>
            <a:r>
              <a:rPr lang="en-CA" baseline="30000">
                <a:latin typeface="Tahoma" panose="020B0604030504040204" pitchFamily="34" charset="0"/>
                <a:ea typeface="Tahoma" panose="020B0604030504040204" pitchFamily="34" charset="0"/>
                <a:cs typeface="Tahoma" panose="020B0604030504040204" pitchFamily="34" charset="0"/>
              </a:rPr>
              <a:t>st</a:t>
            </a:r>
            <a:r>
              <a:rPr lang="en-CA">
                <a:latin typeface="Tahoma" panose="020B0604030504040204" pitchFamily="34" charset="0"/>
                <a:ea typeface="Tahoma" panose="020B0604030504040204" pitchFamily="34" charset="0"/>
                <a:cs typeface="Tahoma" panose="020B0604030504040204" pitchFamily="34" charset="0"/>
              </a:rPr>
              <a:t>.  </a:t>
            </a:r>
          </a:p>
          <a:p>
            <a:pPr marL="342900" indent="-342900">
              <a:lnSpc>
                <a:spcPct val="9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If your child will be taking the bus, please have them start taking the bus that day.</a:t>
            </a:r>
          </a:p>
          <a:p>
            <a:pPr marL="342900" indent="-342900">
              <a:lnSpc>
                <a:spcPct val="9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It’s important that students learn bussing routines during the first week of school.  This helps supervisors and their bus driver to get to know your child.</a:t>
            </a:r>
          </a:p>
        </p:txBody>
      </p:sp>
      <p:sp>
        <p:nvSpPr>
          <p:cNvPr id="4" name="Slide Number Placeholder 3"/>
          <p:cNvSpPr>
            <a:spLocks noGrp="1"/>
          </p:cNvSpPr>
          <p:nvPr>
            <p:ph type="sldNum" sz="quarter" idx="12"/>
          </p:nvPr>
        </p:nvSpPr>
        <p:spPr/>
        <p:txBody>
          <a:bodyPr/>
          <a:lstStyle/>
          <a:p>
            <a:fld id="{A09C9D8E-C6F1-4A28-B6D3-E2B2A8AD0146}" type="slidenum">
              <a:rPr lang="en-CA" smtClean="0"/>
              <a:t>13</a:t>
            </a:fld>
            <a:endParaRPr lang="en-CA"/>
          </a:p>
        </p:txBody>
      </p:sp>
      <p:pic>
        <p:nvPicPr>
          <p:cNvPr id="8" name="Picture 7">
            <a:extLst>
              <a:ext uri="{FF2B5EF4-FFF2-40B4-BE49-F238E27FC236}">
                <a16:creationId xmlns:a16="http://schemas.microsoft.com/office/drawing/2014/main" id="{0B2F6139-3E82-CB46-BAC0-6DC532AC56C1}"/>
              </a:ext>
            </a:extLst>
          </p:cNvPr>
          <p:cNvPicPr>
            <a:picLocks noChangeAspect="1"/>
          </p:cNvPicPr>
          <p:nvPr/>
        </p:nvPicPr>
        <p:blipFill>
          <a:blip r:embed="rId3"/>
          <a:stretch>
            <a:fillRect/>
          </a:stretch>
        </p:blipFill>
        <p:spPr>
          <a:xfrm>
            <a:off x="1583879" y="4598822"/>
            <a:ext cx="2583161" cy="1937371"/>
          </a:xfrm>
          <a:prstGeom prst="rect">
            <a:avLst/>
          </a:prstGeom>
        </p:spPr>
      </p:pic>
      <p:pic>
        <p:nvPicPr>
          <p:cNvPr id="9" name="Picture 8">
            <a:extLst>
              <a:ext uri="{FF2B5EF4-FFF2-40B4-BE49-F238E27FC236}">
                <a16:creationId xmlns:a16="http://schemas.microsoft.com/office/drawing/2014/main" id="{38B13206-4E85-8A47-A787-A7653D20DFEF}"/>
              </a:ext>
            </a:extLst>
          </p:cNvPr>
          <p:cNvPicPr>
            <a:picLocks noChangeAspect="1"/>
          </p:cNvPicPr>
          <p:nvPr/>
        </p:nvPicPr>
        <p:blipFill>
          <a:blip r:embed="rId4"/>
          <a:stretch>
            <a:fillRect/>
          </a:stretch>
        </p:blipFill>
        <p:spPr>
          <a:xfrm>
            <a:off x="5924441" y="4188615"/>
            <a:ext cx="2364038" cy="2275691"/>
          </a:xfrm>
          <a:prstGeom prst="rect">
            <a:avLst/>
          </a:prstGeom>
        </p:spPr>
      </p:pic>
    </p:spTree>
    <p:extLst>
      <p:ext uri="{BB962C8B-B14F-4D97-AF65-F5344CB8AC3E}">
        <p14:creationId xmlns:p14="http://schemas.microsoft.com/office/powerpoint/2010/main" val="387022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Dismissal</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23962" y="1628800"/>
            <a:ext cx="7632650" cy="4537075"/>
          </a:xfrm>
        </p:spPr>
        <p:txBody>
          <a:bodyPr/>
          <a:lstStyle/>
          <a:p>
            <a:pPr marL="457200" lvl="1" indent="0">
              <a:buNone/>
            </a:pPr>
            <a:endParaRPr lang="en-US"/>
          </a:p>
          <a:p>
            <a:pPr lvl="1"/>
            <a:r>
              <a:rPr lang="en-US">
                <a:latin typeface="Tahoma" panose="020B0604030504040204" pitchFamily="34" charset="0"/>
                <a:ea typeface="Tahoma" panose="020B0604030504040204" pitchFamily="34" charset="0"/>
                <a:cs typeface="Tahoma" panose="020B0604030504040204" pitchFamily="34" charset="0"/>
              </a:rPr>
              <a:t>Kindergarten students who take the bus are walked to the bus. Students who are picked up are released to an adult at the main doors.</a:t>
            </a:r>
          </a:p>
          <a:p>
            <a:pPr lvl="1"/>
            <a:r>
              <a:rPr lang="en-US">
                <a:latin typeface="Tahoma" panose="020B0604030504040204" pitchFamily="34" charset="0"/>
                <a:ea typeface="Tahoma" panose="020B0604030504040204" pitchFamily="34" charset="0"/>
                <a:cs typeface="Tahoma" panose="020B0604030504040204" pitchFamily="34" charset="0"/>
              </a:rPr>
              <a:t>Please email the teacher and cc the office (</a:t>
            </a:r>
            <a:r>
              <a:rPr lang="en-US">
                <a:latin typeface="Tahoma" panose="020B0604030504040204" pitchFamily="34" charset="0"/>
                <a:ea typeface="Tahoma" panose="020B0604030504040204" pitchFamily="34" charset="0"/>
                <a:cs typeface="Tahoma" panose="020B0604030504040204" pitchFamily="34" charset="0"/>
                <a:hlinkClick r:id="rId3"/>
              </a:rPr>
              <a:t>westgate@cbe.ab.ca</a:t>
            </a:r>
            <a:r>
              <a:rPr lang="en-US">
                <a:latin typeface="Tahoma" panose="020B0604030504040204" pitchFamily="34" charset="0"/>
                <a:ea typeface="Tahoma" panose="020B0604030504040204" pitchFamily="34" charset="0"/>
                <a:cs typeface="Tahoma" panose="020B0604030504040204" pitchFamily="34" charset="0"/>
              </a:rPr>
              <a:t>) if there will be something different than the typical routine at dismissal. </a:t>
            </a:r>
          </a:p>
          <a:p>
            <a:pPr lvl="1"/>
            <a:r>
              <a:rPr lang="en-US">
                <a:latin typeface="Tahoma" panose="020B0604030504040204" pitchFamily="34" charset="0"/>
                <a:ea typeface="Tahoma" panose="020B0604030504040204" pitchFamily="34" charset="0"/>
                <a:cs typeface="Tahoma" panose="020B0604030504040204" pitchFamily="34" charset="0"/>
              </a:rPr>
              <a:t>Grade 1 students are walked to the bus by their teacher at the start of the year.</a:t>
            </a:r>
          </a:p>
        </p:txBody>
      </p:sp>
      <p:sp>
        <p:nvSpPr>
          <p:cNvPr id="4" name="Slide Number Placeholder 3"/>
          <p:cNvSpPr>
            <a:spLocks noGrp="1"/>
          </p:cNvSpPr>
          <p:nvPr>
            <p:ph type="sldNum" sz="quarter" idx="12"/>
          </p:nvPr>
        </p:nvSpPr>
        <p:spPr/>
        <p:txBody>
          <a:bodyPr/>
          <a:lstStyle/>
          <a:p>
            <a:fld id="{A09C9D8E-C6F1-4A28-B6D3-E2B2A8AD0146}" type="slidenum">
              <a:rPr lang="en-CA" smtClean="0"/>
              <a:t>14</a:t>
            </a:fld>
            <a:endParaRPr lang="en-CA"/>
          </a:p>
        </p:txBody>
      </p:sp>
      <p:pic>
        <p:nvPicPr>
          <p:cNvPr id="5" name="Picture 4" descr="j04063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5068" y="184826"/>
            <a:ext cx="19367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Documents and Settings\HP_Administrator\Local Settings\Temporary Internet Files\Content.IE5\QJ9893A5\MCj0397364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4121902"/>
            <a:ext cx="9144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Documents and Settings\HP_Administrator\Local Settings\Temporary Internet Files\Content.IE5\9QKV1TVN\MCj0280743000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956" y="2368550"/>
            <a:ext cx="10556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C:\Documents and Settings\HP_Administrator\Local Settings\Temporary Internet Files\Content.IE5\FRDUP39R\MCj0295483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2756" y="3663950"/>
            <a:ext cx="74771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46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Safety and Security</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lnSpcReduction="10000"/>
          </a:bodyPr>
          <a:lstStyle/>
          <a:p>
            <a:pPr marL="342900" indent="-342900">
              <a:lnSpc>
                <a:spcPct val="80000"/>
              </a:lnSpc>
              <a:buClr>
                <a:srgbClr val="00B0F0"/>
              </a:buClr>
              <a:buFont typeface="Wingdings" panose="05000000000000000000" pitchFamily="2" charset="2"/>
              <a:buChar char="§"/>
            </a:pPr>
            <a:endParaRPr lang="en-CA"/>
          </a:p>
          <a:p>
            <a:pPr marL="342900" indent="-342900">
              <a:lnSpc>
                <a:spcPct val="8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All parents must enter the school by the front door. We ask that parents not accompany their child to their coat hooks. </a:t>
            </a:r>
          </a:p>
          <a:p>
            <a:pPr marL="342900" indent="-342900">
              <a:lnSpc>
                <a:spcPct val="8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Sign in at the office and pick up a name tag (if you are volunteering).</a:t>
            </a:r>
          </a:p>
          <a:p>
            <a:pPr marL="342900" indent="-342900">
              <a:lnSpc>
                <a:spcPct val="8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Students who need to leave during the school day must be signed out at the office by a parent/guardian. </a:t>
            </a:r>
          </a:p>
          <a:p>
            <a:pPr marL="342900" indent="-342900">
              <a:lnSpc>
                <a:spcPct val="8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Students who arrive late must stop at the office for a late slip.</a:t>
            </a:r>
          </a:p>
          <a:p>
            <a:pPr marL="342900" indent="-342900">
              <a:lnSpc>
                <a:spcPct val="8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If your child will be absent or late, please inform the office prior to the class start time.</a:t>
            </a:r>
          </a:p>
          <a:p>
            <a:pPr>
              <a:buClr>
                <a:srgbClr val="00B0F0"/>
              </a:buCl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15</a:t>
            </a:fld>
            <a:endParaRPr lang="en-CA"/>
          </a:p>
        </p:txBody>
      </p:sp>
      <p:pic>
        <p:nvPicPr>
          <p:cNvPr id="1026" name="Picture 2" descr="C:\Users\dgthorne\AppData\Local\Microsoft\Windows\Temporary Internet Files\Content.IE5\5H1ZQKYI\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186" y="133257"/>
            <a:ext cx="1440160"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85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09C9D8E-C6F1-4A28-B6D3-E2B2A8AD0146}" type="slidenum">
              <a:rPr lang="en-CA" smtClean="0"/>
              <a:pPr/>
              <a:t>16</a:t>
            </a:fld>
            <a:endParaRPr lang="en-CA"/>
          </a:p>
        </p:txBody>
      </p:sp>
      <p:sp>
        <p:nvSpPr>
          <p:cNvPr id="3" name="Title 2"/>
          <p:cNvSpPr>
            <a:spLocks noGrp="1"/>
          </p:cNvSpPr>
          <p:nvPr>
            <p:ph type="title"/>
          </p:nvPr>
        </p:nvSpPr>
        <p:spPr>
          <a:xfrm>
            <a:off x="2411759" y="188640"/>
            <a:ext cx="4248473" cy="792435"/>
          </a:xfrm>
        </p:spPr>
        <p:txBody>
          <a:bodyPr/>
          <a:lstStyle/>
          <a:p>
            <a:r>
              <a:rPr lang="en-CA">
                <a:latin typeface="Tahoma" panose="020B0604030504040204" pitchFamily="34" charset="0"/>
                <a:ea typeface="Tahoma" panose="020B0604030504040204" pitchFamily="34" charset="0"/>
                <a:cs typeface="Tahoma" panose="020B0604030504040204" pitchFamily="34" charset="0"/>
              </a:rPr>
              <a:t>Parking</a:t>
            </a:r>
          </a:p>
        </p:txBody>
      </p:sp>
      <p:sp>
        <p:nvSpPr>
          <p:cNvPr id="4" name="Content Placeholder 2"/>
          <p:cNvSpPr txBox="1">
            <a:spLocks/>
          </p:cNvSpPr>
          <p:nvPr/>
        </p:nvSpPr>
        <p:spPr>
          <a:xfrm>
            <a:off x="165939" y="1052753"/>
            <a:ext cx="8064500" cy="4537075"/>
          </a:xfrm>
          <a:prstGeom prst="rect">
            <a:avLst/>
          </a:prstGeom>
        </p:spPr>
        <p:txBody>
          <a:bodyPr lIns="91440" tIns="45720" rIns="91440" bIns="45720" anchor="t"/>
          <a:lstStyle>
            <a:lvl1pPr marL="0" indent="0" algn="l" defTabSz="914400" rtl="0" eaLnBrk="1" latinLnBrk="0" hangingPunct="1">
              <a:spcBef>
                <a:spcPts val="16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mn-lt"/>
                <a:ea typeface="+mn-ea"/>
                <a:cs typeface="+mn-cs"/>
              </a:defRPr>
            </a:lvl2pPr>
            <a:lvl3pPr marL="9144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4pPr>
            <a:lvl5pPr marL="1828800" indent="0" algn="l" defTabSz="914400" rtl="0" eaLnBrk="1" latinLnBrk="0" hangingPunct="1">
              <a:spcBef>
                <a:spcPct val="20000"/>
              </a:spcBef>
              <a:buClr>
                <a:schemeClr val="tx1">
                  <a:lumMod val="50000"/>
                  <a:lumOff val="50000"/>
                </a:schemeClr>
              </a:buClr>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Clr>
                <a:srgbClr val="00B0F0"/>
              </a:buClr>
              <a:buFont typeface="Wingdings" panose="05000000000000000000" pitchFamily="2" charset="2"/>
              <a:buChar char="§"/>
            </a:pPr>
            <a:endParaRPr lang="en-CA"/>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The best place to park is on the south side of the schoolyard by the compound (10</a:t>
            </a:r>
            <a:r>
              <a:rPr lang="en-CA" baseline="30000">
                <a:latin typeface="Tahoma" panose="020B0604030504040204" pitchFamily="34" charset="0"/>
                <a:ea typeface="Tahoma" panose="020B0604030504040204" pitchFamily="34" charset="0"/>
                <a:cs typeface="Tahoma" panose="020B0604030504040204" pitchFamily="34" charset="0"/>
              </a:rPr>
              <a:t>th</a:t>
            </a:r>
            <a:r>
              <a:rPr lang="en-CA">
                <a:latin typeface="Tahoma" panose="020B0604030504040204" pitchFamily="34" charset="0"/>
                <a:ea typeface="Tahoma" panose="020B0604030504040204" pitchFamily="34" charset="0"/>
                <a:cs typeface="Tahoma" panose="020B0604030504040204" pitchFamily="34" charset="0"/>
              </a:rPr>
              <a:t> Avenue SW).</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8th avenue – can be used if you are only dropping off.</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Limited parking across the street from the school.</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Both parking lots are for staff parking only.</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Set an example!  Be safe!  Please do not park in the bus zones and use the crosswalks. </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Be mindful we are in a residential area and don't block alleys or driveways.</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Give yourself lots of time to arrive safely at school </a:t>
            </a:r>
          </a:p>
        </p:txBody>
      </p:sp>
      <p:pic>
        <p:nvPicPr>
          <p:cNvPr id="4098" name="Picture 2" descr="C:\Users\dgthorne\AppData\Local\Microsoft\Windows\Temporary Internet Files\Content.IE5\W40O2FTK\Blue_car_carto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476672"/>
            <a:ext cx="1512168" cy="1159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949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Transportation Fees</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9750" y="1268413"/>
            <a:ext cx="8078877" cy="5083414"/>
          </a:xfrm>
          <a:ln>
            <a:solidFill>
              <a:schemeClr val="accent1">
                <a:lumMod val="75000"/>
              </a:schemeClr>
            </a:solidFill>
          </a:ln>
        </p:spPr>
        <p:txBody>
          <a:bodyPr>
            <a:normAutofit fontScale="92500" lnSpcReduction="20000"/>
          </a:bodyPr>
          <a:lstStyle/>
          <a:p>
            <a:pPr marL="342900" indent="-342900">
              <a:buClr>
                <a:srgbClr val="00B0F0"/>
              </a:buClr>
              <a:buFont typeface="Wingdings" panose="05000000000000000000" pitchFamily="2" charset="2"/>
              <a:buChar char="§"/>
              <a:defRPr/>
            </a:pPr>
            <a:r>
              <a:rPr lang="en-US">
                <a:latin typeface="Tahoma"/>
                <a:ea typeface="Tahoma"/>
                <a:cs typeface="Tahoma"/>
              </a:rPr>
              <a:t>The proposed bussing fee for next year is $500/year ($250 for one-way Kindergarten transportation).</a:t>
            </a:r>
          </a:p>
          <a:p>
            <a:pPr marL="342900" indent="-342900">
              <a:buClr>
                <a:srgbClr val="00B0F0"/>
              </a:buClr>
              <a:buFont typeface="Wingdings" charset="2"/>
              <a:buChar char="§"/>
              <a:defRPr/>
            </a:pPr>
            <a:r>
              <a:rPr lang="en-US">
                <a:latin typeface="Tahoma"/>
                <a:ea typeface="Tahoma"/>
                <a:cs typeface="Tahoma"/>
              </a:rPr>
              <a:t>Pre-registration can be completed using your </a:t>
            </a:r>
            <a:r>
              <a:rPr lang="en-US" err="1">
                <a:latin typeface="Tahoma"/>
                <a:ea typeface="Tahoma"/>
                <a:cs typeface="Tahoma"/>
              </a:rPr>
              <a:t>MyCBE</a:t>
            </a:r>
            <a:r>
              <a:rPr lang="en-US">
                <a:latin typeface="Tahoma"/>
                <a:ea typeface="Tahoma"/>
                <a:cs typeface="Tahoma"/>
              </a:rPr>
              <a:t> account </a:t>
            </a:r>
            <a:r>
              <a:rPr lang="en-US" u="sng">
                <a:latin typeface="Tahoma"/>
                <a:ea typeface="Tahoma"/>
                <a:cs typeface="Tahoma"/>
              </a:rPr>
              <a:t>before</a:t>
            </a:r>
            <a:r>
              <a:rPr lang="en-US">
                <a:latin typeface="Tahoma"/>
                <a:ea typeface="Tahoma"/>
                <a:cs typeface="Tahoma"/>
              </a:rPr>
              <a:t> Sunday, June 14th, 2026. You will need your child’s CBE ID number to add your child to your account. </a:t>
            </a:r>
          </a:p>
          <a:p>
            <a:pPr marL="342900" indent="-342900">
              <a:buClr>
                <a:srgbClr val="00B0F0"/>
              </a:buClr>
              <a:buFont typeface="Wingdings" charset="2"/>
              <a:buChar char="§"/>
              <a:defRPr/>
            </a:pPr>
            <a:r>
              <a:rPr lang="en-US">
                <a:latin typeface="Tahoma"/>
                <a:ea typeface="Tahoma"/>
                <a:cs typeface="Tahoma"/>
              </a:rPr>
              <a:t>Registrations received after June 14th will be added to closest existing spots with available space. Processing times could be up to six weeks at the beginning of the school year.</a:t>
            </a:r>
          </a:p>
          <a:p>
            <a:pPr marL="342900" indent="-342900">
              <a:buClr>
                <a:srgbClr val="00B0F0"/>
              </a:buClr>
              <a:buFont typeface="Wingdings" charset="2"/>
              <a:buChar char="§"/>
              <a:defRPr/>
            </a:pPr>
            <a:r>
              <a:rPr lang="en-US">
                <a:latin typeface="Tahoma"/>
                <a:ea typeface="Tahoma"/>
                <a:cs typeface="Tahoma"/>
              </a:rPr>
              <a:t>If you are not sure if you require transportation, please still register. You can cancel with no penalty by September 30, 2026, and fees can be paid monthly.</a:t>
            </a:r>
          </a:p>
          <a:p>
            <a:pPr marL="342900" indent="-342900">
              <a:buClr>
                <a:srgbClr val="00B0F0"/>
              </a:buClr>
              <a:buFont typeface="Wingdings" panose="05000000000000000000" pitchFamily="2" charset="2"/>
              <a:buChar char="§"/>
              <a:defRPr/>
            </a:pPr>
            <a:r>
              <a:rPr lang="en-US">
                <a:latin typeface="Tahoma" panose="020B0604030504040204" pitchFamily="34" charset="0"/>
                <a:ea typeface="Tahoma" panose="020B0604030504040204" pitchFamily="34" charset="0"/>
                <a:cs typeface="Tahoma" panose="020B0604030504040204" pitchFamily="34" charset="0"/>
              </a:rPr>
              <a:t>Waivers are available.  If you feel you may not be able to pay the fees, please complete a waiver form on you </a:t>
            </a:r>
            <a:r>
              <a:rPr lang="en-US" err="1">
                <a:latin typeface="Tahoma" panose="020B0604030504040204" pitchFamily="34" charset="0"/>
                <a:ea typeface="Tahoma" panose="020B0604030504040204" pitchFamily="34" charset="0"/>
                <a:cs typeface="Tahoma" panose="020B0604030504040204" pitchFamily="34" charset="0"/>
              </a:rPr>
              <a:t>MyCBE</a:t>
            </a:r>
            <a:r>
              <a:rPr lang="en-US">
                <a:latin typeface="Tahoma" panose="020B0604030504040204" pitchFamily="34" charset="0"/>
                <a:ea typeface="Tahoma" panose="020B0604030504040204" pitchFamily="34" charset="0"/>
                <a:cs typeface="Tahoma" panose="020B0604030504040204" pitchFamily="34" charset="0"/>
              </a:rPr>
              <a:t> account.</a:t>
            </a:r>
          </a:p>
        </p:txBody>
      </p:sp>
      <p:sp>
        <p:nvSpPr>
          <p:cNvPr id="4" name="Slide Number Placeholder 3"/>
          <p:cNvSpPr>
            <a:spLocks noGrp="1"/>
          </p:cNvSpPr>
          <p:nvPr>
            <p:ph type="sldNum" sz="quarter" idx="12"/>
          </p:nvPr>
        </p:nvSpPr>
        <p:spPr/>
        <p:txBody>
          <a:bodyPr/>
          <a:lstStyle/>
          <a:p>
            <a:fld id="{A09C9D8E-C6F1-4A28-B6D3-E2B2A8AD0146}" type="slidenum">
              <a:rPr lang="en-CA" smtClean="0"/>
              <a:t>17</a:t>
            </a:fld>
            <a:endParaRPr lang="en-CA"/>
          </a:p>
        </p:txBody>
      </p:sp>
    </p:spTree>
    <p:extLst>
      <p:ext uri="{BB962C8B-B14F-4D97-AF65-F5344CB8AC3E}">
        <p14:creationId xmlns:p14="http://schemas.microsoft.com/office/powerpoint/2010/main" val="3303195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Bus Schedules and Maps</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a:bodyPr>
          <a:lstStyle/>
          <a:p>
            <a:pPr marL="342900" indent="-342900">
              <a:lnSpc>
                <a:spcPct val="9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Bus stops will be created using your home address.</a:t>
            </a:r>
          </a:p>
          <a:p>
            <a:pPr marL="342900" indent="-342900">
              <a:lnSpc>
                <a:spcPct val="9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Bus schedules will be available on your CBE Account mid August 2026.</a:t>
            </a:r>
          </a:p>
          <a:p>
            <a:pPr marL="342900" indent="-342900">
              <a:lnSpc>
                <a:spcPct val="9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There is no mid-day bussing for kindergarten.</a:t>
            </a:r>
          </a:p>
          <a:p>
            <a:pPr marL="342900" indent="-342900">
              <a:lnSpc>
                <a:spcPct val="9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We require your child’s bus route letter prior to them taking the bus.  Please watch for an email at the end of August requesting this information.  It is very important to reply promptly.</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A09C9D8E-C6F1-4A28-B6D3-E2B2A8AD0146}" type="slidenum">
              <a:rPr lang="en-CA" smtClean="0"/>
              <a:t>18</a:t>
            </a:fld>
            <a:endParaRPr lang="en-CA"/>
          </a:p>
        </p:txBody>
      </p:sp>
      <p:pic>
        <p:nvPicPr>
          <p:cNvPr id="5122" name="Picture 2" descr="C:\Users\dgthorne\AppData\Local\Microsoft\Windows\Temporary Internet Files\Content.IE5\51B09VJE\bus%20clip%20art%20edite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502" y="-97742"/>
            <a:ext cx="1403053" cy="145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Bus Safety</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9750" y="1268413"/>
            <a:ext cx="8064500" cy="4968899"/>
          </a:xfrm>
        </p:spPr>
        <p:txBody>
          <a:bodyPr>
            <a:normAutofit fontScale="85000" lnSpcReduction="10000"/>
          </a:bodyPr>
          <a:lstStyle/>
          <a:p>
            <a:pPr marL="342900" indent="-342900">
              <a:buClr>
                <a:srgbClr val="00B0F0"/>
              </a:buClr>
              <a:buFont typeface="Wingdings" panose="05000000000000000000" pitchFamily="2" charset="2"/>
              <a:buChar char="§"/>
            </a:pPr>
            <a:endParaRPr lang="en-US"/>
          </a:p>
          <a:p>
            <a:pPr marL="342900" indent="-342900">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The safety of our children on the bus is very important to us.</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Please arrive at your child’s bus stop 5 minutes prior to drop off time.</a:t>
            </a:r>
          </a:p>
          <a:p>
            <a:pPr marL="342900" indent="-342900">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Kindergarten and Grade 1 students will not be dropped off if the adult that normally picks them up is not at the bus stop. If no one is there, the bus driver will return the child to the school.</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Kindergarten students are escorted from the bus to their meeting place when they arrive and from the school to the bus at the end of the day.</a:t>
            </a:r>
          </a:p>
          <a:p>
            <a:pPr marL="342900" indent="-342900">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Bus delays are posted on </a:t>
            </a:r>
            <a:r>
              <a:rPr lang="en-CA">
                <a:latin typeface="Tahoma" panose="020B0604030504040204" pitchFamily="34" charset="0"/>
                <a:ea typeface="Tahoma" panose="020B0604030504040204" pitchFamily="34" charset="0"/>
                <a:cs typeface="Tahoma" panose="020B0604030504040204" pitchFamily="34" charset="0"/>
                <a:hlinkClick r:id="rId3"/>
              </a:rPr>
              <a:t>www.myschoolbusmonitor.ca</a:t>
            </a:r>
            <a:r>
              <a:rPr lang="en-CA">
                <a:latin typeface="Tahoma" panose="020B0604030504040204" pitchFamily="34" charset="0"/>
                <a:ea typeface="Tahoma" panose="020B0604030504040204" pitchFamily="34" charset="0"/>
                <a:cs typeface="Tahoma" panose="020B0604030504040204" pitchFamily="34" charset="0"/>
              </a:rPr>
              <a:t> and through Southland's </a:t>
            </a:r>
            <a:r>
              <a:rPr lang="en-CA" err="1">
                <a:latin typeface="Tahoma" panose="020B0604030504040204" pitchFamily="34" charset="0"/>
                <a:ea typeface="Tahoma" panose="020B0604030504040204" pitchFamily="34" charset="0"/>
                <a:cs typeface="Tahoma" panose="020B0604030504040204" pitchFamily="34" charset="0"/>
                <a:hlinkClick r:id="rId4"/>
              </a:rPr>
              <a:t>MyBusStop</a:t>
            </a:r>
            <a:r>
              <a:rPr lang="en-CA">
                <a:latin typeface="Tahoma" panose="020B0604030504040204" pitchFamily="34" charset="0"/>
                <a:ea typeface="Tahoma" panose="020B0604030504040204" pitchFamily="34" charset="0"/>
                <a:cs typeface="Tahoma" panose="020B0604030504040204" pitchFamily="34" charset="0"/>
                <a:hlinkClick r:id="rId4"/>
              </a:rPr>
              <a:t> App</a:t>
            </a:r>
            <a:r>
              <a:rPr lang="en-CA">
                <a:latin typeface="Tahoma" panose="020B0604030504040204" pitchFamily="34" charset="0"/>
                <a:ea typeface="Tahoma" panose="020B0604030504040204" pitchFamily="34" charset="0"/>
                <a:cs typeface="Tahoma" panose="020B0604030504040204" pitchFamily="34" charset="0"/>
              </a:rPr>
              <a:t> each shift as early as possible. You can sign up for push email notifications on </a:t>
            </a:r>
            <a:r>
              <a:rPr lang="en-CA">
                <a:latin typeface="Tahoma" panose="020B0604030504040204" pitchFamily="34" charset="0"/>
                <a:ea typeface="Tahoma" panose="020B0604030504040204" pitchFamily="34" charset="0"/>
                <a:cs typeface="Tahoma" panose="020B0604030504040204" pitchFamily="34" charset="0"/>
                <a:hlinkClick r:id="rId3"/>
              </a:rPr>
              <a:t>www.myschoolbusmonitor.ca</a:t>
            </a:r>
            <a:r>
              <a:rPr lang="en-CA">
                <a:latin typeface="Tahoma" panose="020B0604030504040204" pitchFamily="34" charset="0"/>
                <a:ea typeface="Tahoma" panose="020B0604030504040204" pitchFamily="34" charset="0"/>
                <a:cs typeface="Tahoma" panose="020B0604030504040204" pitchFamily="34" charset="0"/>
              </a:rPr>
              <a:t> or refer to the website and app. </a:t>
            </a:r>
          </a:p>
          <a:p>
            <a:pPr marL="342900" indent="-342900">
              <a:buClr>
                <a:srgbClr val="00B0F0"/>
              </a:buClr>
              <a:buFont typeface="Wingdings" panose="05000000000000000000" pitchFamily="2" charset="2"/>
              <a:buChar cha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19</a:t>
            </a:fld>
            <a:endParaRPr lang="en-CA"/>
          </a:p>
        </p:txBody>
      </p:sp>
    </p:spTree>
    <p:extLst>
      <p:ext uri="{BB962C8B-B14F-4D97-AF65-F5344CB8AC3E}">
        <p14:creationId xmlns:p14="http://schemas.microsoft.com/office/powerpoint/2010/main" val="1610512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3"/>
          <p:cNvSpPr>
            <a:spLocks noGrp="1" noChangeArrowheads="1"/>
          </p:cNvSpPr>
          <p:nvPr>
            <p:ph type="title"/>
          </p:nvPr>
        </p:nvSpPr>
        <p:spPr>
          <a:xfrm>
            <a:off x="3420114" y="1613211"/>
            <a:ext cx="5328592" cy="4536504"/>
          </a:xfrm>
        </p:spPr>
        <p:txBody>
          <a:bodyPr>
            <a:normAutofit fontScale="90000"/>
          </a:bodyPr>
          <a:lstStyle/>
          <a:p>
            <a:pPr>
              <a:lnSpc>
                <a:spcPct val="80000"/>
              </a:lnSpc>
              <a:buClr>
                <a:srgbClr val="00B0F0"/>
              </a:buClr>
              <a:defRPr/>
            </a:pPr>
            <a:br>
              <a:rPr lang="fr-CA" sz="1800" b="1">
                <a:solidFill>
                  <a:srgbClr val="1F1F1F"/>
                </a:solidFill>
              </a:rPr>
            </a:br>
            <a:r>
              <a:rPr lang="fr-CA" sz="2700" b="1">
                <a:solidFill>
                  <a:srgbClr val="1F1F1F"/>
                </a:solidFill>
                <a:latin typeface="Tahoma"/>
                <a:ea typeface="Tahoma"/>
                <a:cs typeface="Tahoma"/>
              </a:rPr>
              <a:t>Agenda</a:t>
            </a:r>
            <a:br>
              <a:rPr lang="fr-CA" sz="27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Welcome and Introduction</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latin typeface="Tahoma"/>
                <a:ea typeface="Tahoma"/>
                <a:cs typeface="Tahoma"/>
              </a:rPr>
              <a:t>Meeting </a:t>
            </a:r>
            <a:r>
              <a:rPr lang="fr-CA" sz="2000" b="1" err="1">
                <a:latin typeface="Tahoma"/>
                <a:ea typeface="Tahoma"/>
                <a:cs typeface="Tahoma"/>
              </a:rPr>
              <a:t>Etiquette</a:t>
            </a:r>
            <a:r>
              <a:rPr lang="fr-CA" sz="2000" b="1">
                <a:latin typeface="Tahoma"/>
                <a:ea typeface="Tahoma"/>
                <a:cs typeface="Tahoma"/>
              </a:rPr>
              <a:t> and Format</a:t>
            </a:r>
            <a:br>
              <a:rPr lang="fr-CA" sz="2000" b="1">
                <a:latin typeface="Tahoma"/>
                <a:ea typeface="Tahoma"/>
                <a:cs typeface="Tahoma"/>
              </a:rPr>
            </a:br>
            <a:br>
              <a:rPr lang="fr-CA" sz="2000" b="1">
                <a:latin typeface="Tahoma"/>
                <a:ea typeface="Tahoma"/>
                <a:cs typeface="Tahoma"/>
              </a:rPr>
            </a:br>
            <a:r>
              <a:rPr lang="fr-CA" sz="2000" b="1">
                <a:latin typeface="Tahoma"/>
                <a:ea typeface="Tahoma"/>
                <a:cs typeface="Tahoma"/>
              </a:rPr>
              <a:t>Westgate School </a:t>
            </a:r>
            <a:br>
              <a:rPr lang="fr-CA" sz="2000" b="1">
                <a:latin typeface="Tahoma"/>
                <a:ea typeface="Tahoma"/>
                <a:cs typeface="Tahoma"/>
              </a:rPr>
            </a:br>
            <a:br>
              <a:rPr lang="fr-CA" sz="2000" b="1">
                <a:latin typeface="Tahoma"/>
                <a:ea typeface="Tahoma"/>
                <a:cs typeface="Tahoma"/>
              </a:rPr>
            </a:br>
            <a:r>
              <a:rPr lang="fr-CA" sz="2000" b="1">
                <a:solidFill>
                  <a:srgbClr val="1F1F1F"/>
                </a:solidFill>
                <a:latin typeface="Tahoma"/>
                <a:ea typeface="Tahoma"/>
                <a:cs typeface="Tahoma"/>
              </a:rPr>
              <a:t>A Glimpse </a:t>
            </a:r>
            <a:r>
              <a:rPr lang="fr-CA" sz="2000" b="1" err="1">
                <a:solidFill>
                  <a:srgbClr val="1F1F1F"/>
                </a:solidFill>
                <a:latin typeface="Tahoma"/>
                <a:ea typeface="Tahoma"/>
                <a:cs typeface="Tahoma"/>
              </a:rPr>
              <a:t>into</a:t>
            </a:r>
            <a:r>
              <a:rPr lang="fr-CA" sz="2000" b="1">
                <a:solidFill>
                  <a:srgbClr val="1F1F1F"/>
                </a:solidFill>
                <a:latin typeface="Tahoma"/>
                <a:ea typeface="Tahoma"/>
                <a:cs typeface="Tahoma"/>
              </a:rPr>
              <a:t> </a:t>
            </a:r>
            <a:r>
              <a:rPr lang="fr-CA" sz="2000" b="1" err="1">
                <a:solidFill>
                  <a:srgbClr val="1F1F1F"/>
                </a:solidFill>
                <a:latin typeface="Tahoma"/>
                <a:ea typeface="Tahoma"/>
                <a:cs typeface="Tahoma"/>
              </a:rPr>
              <a:t>Kindergarten</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School Info / </a:t>
            </a:r>
            <a:r>
              <a:rPr lang="fr-CA" sz="2000" b="1" err="1">
                <a:solidFill>
                  <a:srgbClr val="1F1F1F"/>
                </a:solidFill>
                <a:latin typeface="Tahoma"/>
                <a:ea typeface="Tahoma"/>
                <a:cs typeface="Tahoma"/>
              </a:rPr>
              <a:t>Opening</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err="1">
                <a:solidFill>
                  <a:srgbClr val="1F1F1F"/>
                </a:solidFill>
                <a:latin typeface="Tahoma"/>
                <a:ea typeface="Tahoma"/>
                <a:cs typeface="Tahoma"/>
              </a:rPr>
              <a:t>Safety</a:t>
            </a:r>
            <a:r>
              <a:rPr lang="fr-CA" sz="2000" b="1">
                <a:solidFill>
                  <a:srgbClr val="1F1F1F"/>
                </a:solidFill>
                <a:latin typeface="Tahoma"/>
                <a:ea typeface="Tahoma"/>
                <a:cs typeface="Tahoma"/>
              </a:rPr>
              <a:t> and Security</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Transportation</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Communication</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err="1">
                <a:solidFill>
                  <a:srgbClr val="1F1F1F"/>
                </a:solidFill>
                <a:latin typeface="Tahoma"/>
                <a:ea typeface="Tahoma"/>
                <a:cs typeface="Tahoma"/>
              </a:rPr>
              <a:t>Volunteering</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err="1">
                <a:solidFill>
                  <a:srgbClr val="1F1F1F"/>
                </a:solidFill>
                <a:latin typeface="Tahoma"/>
                <a:ea typeface="Tahoma"/>
                <a:cs typeface="Tahoma"/>
              </a:rPr>
              <a:t>Childcare</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School Council</a:t>
            </a:r>
            <a:br>
              <a:rPr lang="fr-CA" sz="2000" b="1">
                <a:latin typeface="Tahoma" panose="020B0604030504040204" pitchFamily="34" charset="0"/>
                <a:ea typeface="Tahoma" panose="020B0604030504040204" pitchFamily="34" charset="0"/>
                <a:cs typeface="Tahoma" panose="020B0604030504040204" pitchFamily="34" charset="0"/>
              </a:rPr>
            </a:br>
            <a:br>
              <a:rPr lang="fr-CA" sz="2000" b="1">
                <a:latin typeface="Tahoma" panose="020B0604030504040204" pitchFamily="34" charset="0"/>
                <a:ea typeface="Tahoma" panose="020B0604030504040204" pitchFamily="34" charset="0"/>
                <a:cs typeface="Tahoma" panose="020B0604030504040204" pitchFamily="34" charset="0"/>
              </a:rPr>
            </a:br>
            <a:r>
              <a:rPr lang="fr-CA" sz="2000" b="1">
                <a:solidFill>
                  <a:srgbClr val="1F1F1F"/>
                </a:solidFill>
                <a:latin typeface="Tahoma"/>
                <a:ea typeface="Tahoma"/>
                <a:cs typeface="Tahoma"/>
              </a:rPr>
              <a:t>Questions	</a:t>
            </a:r>
            <a:r>
              <a:rPr lang="en-CA" sz="1600" b="1"/>
              <a:t> </a:t>
            </a:r>
            <a:endParaRPr lang="en-US" sz="1600" b="1"/>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 y="1715185"/>
            <a:ext cx="2437331" cy="3126190"/>
          </a:xfrm>
          <a:prstGeom prst="rect">
            <a:avLst/>
          </a:prstGeom>
        </p:spPr>
      </p:pic>
    </p:spTree>
    <p:extLst>
      <p:ext uri="{BB962C8B-B14F-4D97-AF65-F5344CB8AC3E}">
        <p14:creationId xmlns:p14="http://schemas.microsoft.com/office/powerpoint/2010/main" val="4147686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88640"/>
            <a:ext cx="5040560" cy="792435"/>
          </a:xfrm>
        </p:spPr>
        <p:txBody>
          <a:bodyPr>
            <a:normAutofit fontScale="90000"/>
          </a:bodyPr>
          <a:lstStyle/>
          <a:p>
            <a:r>
              <a:rPr lang="en-US">
                <a:latin typeface="Tahoma" panose="020B0604030504040204" pitchFamily="34" charset="0"/>
                <a:ea typeface="Tahoma" panose="020B0604030504040204" pitchFamily="34" charset="0"/>
                <a:cs typeface="Tahoma" panose="020B0604030504040204" pitchFamily="34" charset="0"/>
              </a:rPr>
              <a:t>Kindergarten </a:t>
            </a:r>
            <a:br>
              <a:rPr lang="en-US">
                <a:latin typeface="Tahoma" panose="020B0604030504040204" pitchFamily="34" charset="0"/>
                <a:ea typeface="Tahoma" panose="020B0604030504040204" pitchFamily="34" charset="0"/>
                <a:cs typeface="Tahoma" panose="020B0604030504040204" pitchFamily="34" charset="0"/>
              </a:rPr>
            </a:br>
            <a:r>
              <a:rPr lang="en-US">
                <a:latin typeface="Tahoma" panose="020B0604030504040204" pitchFamily="34" charset="0"/>
                <a:ea typeface="Tahoma" panose="020B0604030504040204" pitchFamily="34" charset="0"/>
                <a:cs typeface="Tahoma" panose="020B0604030504040204" pitchFamily="34" charset="0"/>
              </a:rPr>
              <a:t>School Supplies/Fees</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39109" y="1351260"/>
            <a:ext cx="8323292" cy="4022907"/>
          </a:xfrm>
        </p:spPr>
        <p:txBody>
          <a:bodyPr/>
          <a:lstStyle/>
          <a:p>
            <a:pPr marL="342900" indent="-342900">
              <a:lnSpc>
                <a:spcPct val="9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Information about fees will be communicated at a later date.</a:t>
            </a:r>
          </a:p>
          <a:p>
            <a:pPr marL="342900" indent="-342900">
              <a:lnSpc>
                <a:spcPct val="9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Students will need a backpack, water bottle, indoor shoes (please no laces unless your child can do up their own laces) and a small, nutritious snack that they can open.</a:t>
            </a:r>
          </a:p>
          <a:p>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20</a:t>
            </a:fld>
            <a:endParaRPr lang="en-C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114617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39B3A71-A90F-7744-BD9D-E08907C3196B}"/>
              </a:ext>
            </a:extLst>
          </p:cNvPr>
          <p:cNvPicPr>
            <a:picLocks noChangeAspect="1"/>
          </p:cNvPicPr>
          <p:nvPr/>
        </p:nvPicPr>
        <p:blipFill>
          <a:blip r:embed="rId4"/>
          <a:stretch>
            <a:fillRect/>
          </a:stretch>
        </p:blipFill>
        <p:spPr>
          <a:xfrm rot="5400000">
            <a:off x="5359453" y="4381135"/>
            <a:ext cx="2332305" cy="1749229"/>
          </a:xfrm>
          <a:prstGeom prst="rect">
            <a:avLst/>
          </a:prstGeom>
        </p:spPr>
      </p:pic>
      <p:pic>
        <p:nvPicPr>
          <p:cNvPr id="9" name="Picture 8">
            <a:extLst>
              <a:ext uri="{FF2B5EF4-FFF2-40B4-BE49-F238E27FC236}">
                <a16:creationId xmlns:a16="http://schemas.microsoft.com/office/drawing/2014/main" id="{9570D033-7768-B144-86BB-FF7D1F17A51D}"/>
              </a:ext>
            </a:extLst>
          </p:cNvPr>
          <p:cNvPicPr>
            <a:picLocks noChangeAspect="1"/>
          </p:cNvPicPr>
          <p:nvPr/>
        </p:nvPicPr>
        <p:blipFill>
          <a:blip r:embed="rId5"/>
          <a:stretch>
            <a:fillRect/>
          </a:stretch>
        </p:blipFill>
        <p:spPr>
          <a:xfrm>
            <a:off x="1103943" y="4095853"/>
            <a:ext cx="3101398" cy="2326049"/>
          </a:xfrm>
          <a:prstGeom prst="rect">
            <a:avLst/>
          </a:prstGeom>
        </p:spPr>
      </p:pic>
    </p:spTree>
    <p:extLst>
      <p:ext uri="{BB962C8B-B14F-4D97-AF65-F5344CB8AC3E}">
        <p14:creationId xmlns:p14="http://schemas.microsoft.com/office/powerpoint/2010/main" val="1635186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5040560" cy="792435"/>
          </a:xfrm>
          <a:noFill/>
        </p:spPr>
        <p:txBody>
          <a:bodyPr vert="horz" lIns="91440" tIns="45720" rIns="91440" bIns="45720" rtlCol="0" anchor="ctr">
            <a:normAutofit/>
          </a:bodyPr>
          <a:lstStyle/>
          <a:p>
            <a:r>
              <a:rPr lang="en-CA">
                <a:latin typeface="Tahoma" panose="020B0604030504040204" pitchFamily="34" charset="0"/>
                <a:ea typeface="Tahoma" panose="020B0604030504040204" pitchFamily="34" charset="0"/>
                <a:cs typeface="Tahoma" panose="020B0604030504040204" pitchFamily="34" charset="0"/>
              </a:rPr>
              <a:t>Email Messages</a:t>
            </a:r>
          </a:p>
        </p:txBody>
      </p:sp>
      <p:sp>
        <p:nvSpPr>
          <p:cNvPr id="3" name="Content Placeholder 2"/>
          <p:cNvSpPr>
            <a:spLocks noGrp="1"/>
          </p:cNvSpPr>
          <p:nvPr>
            <p:ph idx="1"/>
          </p:nvPr>
        </p:nvSpPr>
        <p:spPr>
          <a:xfrm>
            <a:off x="424731" y="1714111"/>
            <a:ext cx="8064500" cy="4537075"/>
          </a:xfrm>
        </p:spPr>
        <p:txBody>
          <a:bodyPr>
            <a:normAutofit fontScale="85000" lnSpcReduction="10000"/>
          </a:bodyPr>
          <a:lstStyle/>
          <a:p>
            <a:pPr marL="342900" indent="-342900">
              <a:lnSpc>
                <a:spcPct val="90000"/>
              </a:lnSpc>
              <a:buClr>
                <a:srgbClr val="00B0F0"/>
              </a:buClr>
              <a:buFont typeface="Wingdings" panose="05000000000000000000" pitchFamily="2" charset="2"/>
              <a:buChar char="§"/>
            </a:pPr>
            <a:endParaRPr lang="en-CA">
              <a:latin typeface="Tahoma" panose="020B0604030504040204" pitchFamily="34" charset="0"/>
              <a:ea typeface="Tahoma" panose="020B0604030504040204" pitchFamily="34" charset="0"/>
              <a:cs typeface="Tahoma" panose="020B0604030504040204" pitchFamily="34" charset="0"/>
            </a:endParaRPr>
          </a:p>
          <a:p>
            <a:pPr marL="342900" indent="-342900">
              <a:lnSpc>
                <a:spcPct val="9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Due to Canada’s Anti-Spam Legislation (CASL), you need to subscribe online if you want to receive email or text messages on “commercial” school topics such as picture days, student fees, field trip costs, yearbooks, fun lunches and more.</a:t>
            </a:r>
          </a:p>
          <a:p>
            <a:pPr marL="342900" indent="-342900">
              <a:lnSpc>
                <a:spcPct val="9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If you do not subscribe, you will not receive these messages but you will receive emails on non-commercial topics such as emergency notifications.</a:t>
            </a:r>
          </a:p>
          <a:p>
            <a:pPr marL="342900" indent="-342900">
              <a:lnSpc>
                <a:spcPct val="9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Subscription applies indefinitely (unless withdrawn) for all your children at all CBE schools, so long as your email address stays the same. If your email changes, please contact the school to update your email address and then subscribe with the new email.</a:t>
            </a:r>
          </a:p>
          <a:p>
            <a:pPr marL="342900" indent="-342900">
              <a:lnSpc>
                <a:spcPct val="90000"/>
              </a:lnSpc>
              <a:buClr>
                <a:srgbClr val="00B0F0"/>
              </a:buClr>
              <a:buFont typeface="Wingdings" panose="05000000000000000000" pitchFamily="2" charset="2"/>
              <a:buChar char="§"/>
            </a:pPr>
            <a:r>
              <a:rPr lang="en-CA">
                <a:latin typeface="Tahoma" panose="020B0604030504040204" pitchFamily="34" charset="0"/>
                <a:ea typeface="Tahoma" panose="020B0604030504040204" pitchFamily="34" charset="0"/>
                <a:cs typeface="Tahoma" panose="020B0604030504040204" pitchFamily="34" charset="0"/>
              </a:rPr>
              <a:t>Subscribe right now at: </a:t>
            </a:r>
            <a:r>
              <a:rPr lang="en-CA">
                <a:latin typeface="Tahoma" panose="020B0604030504040204" pitchFamily="34" charset="0"/>
                <a:ea typeface="Tahoma" panose="020B0604030504040204" pitchFamily="34" charset="0"/>
                <a:cs typeface="Tahoma" panose="020B0604030504040204" pitchFamily="34" charset="0"/>
                <a:hlinkClick r:id="rId3"/>
              </a:rPr>
              <a:t>http://calgary.schoolmessenger.com/cbe_subscribe</a:t>
            </a:r>
            <a:endParaRPr lang="en-CA">
              <a:latin typeface="Tahoma" panose="020B0604030504040204" pitchFamily="34" charset="0"/>
              <a:ea typeface="Tahoma" panose="020B0604030504040204" pitchFamily="34" charset="0"/>
              <a:cs typeface="Tahoma" panose="020B0604030504040204" pitchFamily="34" charset="0"/>
            </a:endParaRPr>
          </a:p>
          <a:p>
            <a:pPr marL="342900" indent="-342900">
              <a:lnSpc>
                <a:spcPct val="90000"/>
              </a:lnSpc>
              <a:buClr>
                <a:srgbClr val="00B0F0"/>
              </a:buClr>
              <a:buFont typeface="Wingdings" panose="05000000000000000000" pitchFamily="2" charset="2"/>
              <a:buChar cha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21</a:t>
            </a:fld>
            <a:endParaRPr lang="en-CA"/>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10" y="73621"/>
            <a:ext cx="1428750" cy="1323975"/>
          </a:xfrm>
          <a:prstGeom prst="rect">
            <a:avLst/>
          </a:prstGeom>
        </p:spPr>
      </p:pic>
    </p:spTree>
    <p:extLst>
      <p:ext uri="{BB962C8B-B14F-4D97-AF65-F5344CB8AC3E}">
        <p14:creationId xmlns:p14="http://schemas.microsoft.com/office/powerpoint/2010/main" val="2037399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8F85E-4470-BF29-013C-2CE42601E204}"/>
              </a:ext>
            </a:extLst>
          </p:cNvPr>
          <p:cNvSpPr>
            <a:spLocks noGrp="1"/>
          </p:cNvSpPr>
          <p:nvPr>
            <p:ph type="sldNum" sz="quarter" idx="12"/>
          </p:nvPr>
        </p:nvSpPr>
        <p:spPr/>
        <p:txBody>
          <a:bodyPr/>
          <a:lstStyle/>
          <a:p>
            <a:fld id="{A09C9D8E-C6F1-4A28-B6D3-E2B2A8AD0146}" type="slidenum">
              <a:rPr lang="en-CA" smtClean="0"/>
              <a:pPr/>
              <a:t>22</a:t>
            </a:fld>
            <a:endParaRPr lang="en-CA"/>
          </a:p>
        </p:txBody>
      </p:sp>
      <p:sp>
        <p:nvSpPr>
          <p:cNvPr id="3" name="Title 2">
            <a:extLst>
              <a:ext uri="{FF2B5EF4-FFF2-40B4-BE49-F238E27FC236}">
                <a16:creationId xmlns:a16="http://schemas.microsoft.com/office/drawing/2014/main" id="{52C156EE-F1A0-CBF2-6D8E-161AC0149FEA}"/>
              </a:ext>
            </a:extLst>
          </p:cNvPr>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SUBSCRIBE TO STAY INFORMED </a:t>
            </a:r>
          </a:p>
        </p:txBody>
      </p:sp>
      <p:pic>
        <p:nvPicPr>
          <p:cNvPr id="4" name="Picture 4" descr="Qr code&#10;&#10;Description automatically generated">
            <a:extLst>
              <a:ext uri="{FF2B5EF4-FFF2-40B4-BE49-F238E27FC236}">
                <a16:creationId xmlns:a16="http://schemas.microsoft.com/office/drawing/2014/main" id="{89832970-7AF5-410F-4ED1-486FCB6B3C68}"/>
              </a:ext>
            </a:extLst>
          </p:cNvPr>
          <p:cNvPicPr>
            <a:picLocks noChangeAspect="1"/>
          </p:cNvPicPr>
          <p:nvPr/>
        </p:nvPicPr>
        <p:blipFill>
          <a:blip r:embed="rId3"/>
          <a:stretch>
            <a:fillRect/>
          </a:stretch>
        </p:blipFill>
        <p:spPr>
          <a:xfrm>
            <a:off x="1588249" y="1435759"/>
            <a:ext cx="6025011" cy="4619085"/>
          </a:xfrm>
          <a:prstGeom prst="rect">
            <a:avLst/>
          </a:prstGeom>
        </p:spPr>
      </p:pic>
    </p:spTree>
    <p:extLst>
      <p:ext uri="{BB962C8B-B14F-4D97-AF65-F5344CB8AC3E}">
        <p14:creationId xmlns:p14="http://schemas.microsoft.com/office/powerpoint/2010/main" val="2937546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88640"/>
            <a:ext cx="4896346" cy="792435"/>
          </a:xfrm>
        </p:spPr>
        <p:txBody>
          <a:bodyPr/>
          <a:lstStyle/>
          <a:p>
            <a:r>
              <a:rPr lang="en-US">
                <a:latin typeface="Tahoma" panose="020B0604030504040204" pitchFamily="34" charset="0"/>
                <a:ea typeface="Tahoma" panose="020B0604030504040204" pitchFamily="34" charset="0"/>
                <a:cs typeface="Tahoma" panose="020B0604030504040204" pitchFamily="34" charset="0"/>
              </a:rPr>
              <a:t>Communication</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539750" y="1268413"/>
            <a:ext cx="8064500" cy="5096290"/>
          </a:xfrm>
        </p:spPr>
        <p:txBody>
          <a:bodyPr/>
          <a:lstStyle/>
          <a:p>
            <a:pPr marL="342900" indent="-342900">
              <a:lnSpc>
                <a:spcPct val="80000"/>
              </a:lnSpc>
              <a:buClr>
                <a:srgbClr val="00B0F0"/>
              </a:buClr>
              <a:buFont typeface="Wingdings" panose="05000000000000000000" pitchFamily="2" charset="2"/>
              <a:buChar char="§"/>
            </a:pPr>
            <a:endParaRPr lang="en-US"/>
          </a:p>
          <a:p>
            <a:pPr marL="342900" indent="-342900">
              <a:lnSpc>
                <a:spcPct val="80000"/>
              </a:lnSpc>
              <a:buClr>
                <a:srgbClr val="00B0F0"/>
              </a:buClr>
              <a:buFont typeface="Wingdings" panose="05000000000000000000" pitchFamily="2" charset="2"/>
              <a:buChar char="§"/>
            </a:pPr>
            <a:endParaRPr lang="en-US"/>
          </a:p>
          <a:p>
            <a:pPr marL="342900" indent="-342900">
              <a:lnSpc>
                <a:spcPct val="8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We believe communication between the school and home is essential.</a:t>
            </a:r>
          </a:p>
          <a:p>
            <a:pPr marL="342900" indent="-342900">
              <a:lnSpc>
                <a:spcPct val="8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Methods of communication will vary including: personal contact, backpack mail, email, and phone calls.</a:t>
            </a:r>
          </a:p>
          <a:p>
            <a:pPr marL="342900" indent="-342900">
              <a:lnSpc>
                <a:spcPct val="8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If you have a concern related to a classroom issue, the proper protocol is to bring it up with the teacher, and then with administration if it has not been resolved.</a:t>
            </a:r>
          </a:p>
          <a:p>
            <a:pPr marL="342900" indent="-342900">
              <a:lnSpc>
                <a:spcPct val="80000"/>
              </a:lnSpc>
              <a:buClr>
                <a:srgbClr val="00B0F0"/>
              </a:buClr>
              <a:buFont typeface="Wingdings" panose="05000000000000000000" pitchFamily="2" charset="2"/>
              <a:buChar char="§"/>
            </a:pPr>
            <a:r>
              <a:rPr lang="en-US">
                <a:latin typeface="Tahoma" panose="020B0604030504040204" pitchFamily="34" charset="0"/>
                <a:ea typeface="Tahoma" panose="020B0604030504040204" pitchFamily="34" charset="0"/>
                <a:cs typeface="Tahoma" panose="020B0604030504040204" pitchFamily="34" charset="0"/>
              </a:rPr>
              <a:t>For a school-wide issue it is appropriate to bring it to administration right away.</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A09C9D8E-C6F1-4A28-B6D3-E2B2A8AD0146}" type="slidenum">
              <a:rPr lang="en-CA" smtClean="0"/>
              <a:t>23</a:t>
            </a:fld>
            <a:endParaRPr lang="en-CA"/>
          </a:p>
        </p:txBody>
      </p:sp>
      <p:pic>
        <p:nvPicPr>
          <p:cNvPr id="5" name="Picture 5" descr="C:\Documents and Settings\HP_Administrator\Local Settings\Temporary Internet Files\Content.IE5\9QKV1TVN\MCj028074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43637"/>
            <a:ext cx="10556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12133B7-CABE-B04F-9EFD-07829EA35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81593" y="425592"/>
            <a:ext cx="2276872" cy="1707654"/>
          </a:xfrm>
          <a:prstGeom prst="rect">
            <a:avLst/>
          </a:prstGeom>
        </p:spPr>
      </p:pic>
    </p:spTree>
    <p:extLst>
      <p:ext uri="{BB962C8B-B14F-4D97-AF65-F5344CB8AC3E}">
        <p14:creationId xmlns:p14="http://schemas.microsoft.com/office/powerpoint/2010/main" val="188682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6120482" cy="792435"/>
          </a:xfrm>
        </p:spPr>
        <p:txBody>
          <a:bodyPr/>
          <a:lstStyle/>
          <a:p>
            <a:r>
              <a:rPr lang="en-US">
                <a:latin typeface="Tahoma" panose="020B0604030504040204" pitchFamily="34" charset="0"/>
                <a:ea typeface="Tahoma" panose="020B0604030504040204" pitchFamily="34" charset="0"/>
                <a:cs typeface="Tahoma" panose="020B0604030504040204" pitchFamily="34" charset="0"/>
              </a:rPr>
              <a:t>Volunteering in the classroom</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52203" y="765205"/>
            <a:ext cx="8064500" cy="4537075"/>
          </a:xfrm>
        </p:spPr>
        <p:txBody>
          <a:bodyPr>
            <a:normAutofit/>
          </a:bodyPr>
          <a:lstStyle/>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Our volunteer program usually begins in October.  It is important to complete a police information check early! Forms and information will be available on your </a:t>
            </a:r>
            <a:r>
              <a:rPr lang="en-CA" err="1">
                <a:latin typeface="Tahoma" panose="020B0604030504040204" pitchFamily="34" charset="0"/>
                <a:ea typeface="Tahoma" panose="020B0604030504040204" pitchFamily="34" charset="0"/>
                <a:cs typeface="Tahoma" panose="020B0604030504040204" pitchFamily="34" charset="0"/>
              </a:rPr>
              <a:t>MyCBE</a:t>
            </a:r>
            <a:r>
              <a:rPr lang="en-CA">
                <a:latin typeface="Tahoma" panose="020B0604030504040204" pitchFamily="34" charset="0"/>
                <a:ea typeface="Tahoma" panose="020B0604030504040204" pitchFamily="34" charset="0"/>
                <a:cs typeface="Tahoma" panose="020B0604030504040204" pitchFamily="34" charset="0"/>
              </a:rPr>
              <a:t> account at the beginning of the year.</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We will ensure there is a fair rotation of volunteers, so all who wish to do so, will have the opportunity to help along the way.</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According to CBE Policy siblings are not able to accompany their parents when they volunteer. </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A09C9D8E-C6F1-4A28-B6D3-E2B2A8AD0146}" type="slidenum">
              <a:rPr lang="en-CA" smtClean="0"/>
              <a:t>24</a:t>
            </a:fld>
            <a:endParaRPr lang="en-CA"/>
          </a:p>
        </p:txBody>
      </p:sp>
      <p:pic>
        <p:nvPicPr>
          <p:cNvPr id="2050" name="Picture 2" descr="C:\Users\dgthorne\AppData\Local\Microsoft\Windows\Temporary Internet Files\Content.IE5\3GI0NVB9\volunteer-pho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6776" y="4762095"/>
            <a:ext cx="2819522" cy="195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50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6120482" cy="792435"/>
          </a:xfrm>
        </p:spPr>
        <p:txBody>
          <a:bodyPr>
            <a:normAutofit fontScale="90000"/>
          </a:bodyPr>
          <a:lstStyle/>
          <a:p>
            <a:r>
              <a:rPr lang="en-US">
                <a:latin typeface="Tahoma" panose="020B0604030504040204" pitchFamily="34" charset="0"/>
                <a:ea typeface="Tahoma" panose="020B0604030504040204" pitchFamily="34" charset="0"/>
                <a:cs typeface="Tahoma" panose="020B0604030504040204" pitchFamily="34" charset="0"/>
              </a:rPr>
              <a:t>CBE Volunteer Registration and </a:t>
            </a:r>
            <a:br>
              <a:rPr lang="en-US">
                <a:latin typeface="Tahoma" panose="020B0604030504040204" pitchFamily="34" charset="0"/>
                <a:ea typeface="Tahoma" panose="020B0604030504040204" pitchFamily="34" charset="0"/>
                <a:cs typeface="Tahoma" panose="020B0604030504040204" pitchFamily="34" charset="0"/>
              </a:rPr>
            </a:br>
            <a:r>
              <a:rPr lang="en-US">
                <a:latin typeface="Tahoma" panose="020B0604030504040204" pitchFamily="34" charset="0"/>
                <a:ea typeface="Tahoma" panose="020B0604030504040204" pitchFamily="34" charset="0"/>
                <a:cs typeface="Tahoma" panose="020B0604030504040204" pitchFamily="34" charset="0"/>
              </a:rPr>
              <a:t>Police Clearances</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a:bodyPr>
          <a:lstStyle/>
          <a:p>
            <a:pPr marL="342900" indent="-342900">
              <a:lnSpc>
                <a:spcPct val="80000"/>
              </a:lnSpc>
              <a:buClr>
                <a:srgbClr val="00B0F0"/>
              </a:buClr>
              <a:buFont typeface="Wingdings" panose="05000000000000000000" pitchFamily="2" charset="2"/>
              <a:buChar char="§"/>
              <a:defRPr/>
            </a:pPr>
            <a:endParaRPr lang="en-CA"/>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All volunteers must obtain a CBE security clearance from the Calgary Police Service.  Police clearances are valid for 5 years.</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The </a:t>
            </a:r>
            <a:r>
              <a:rPr lang="en-CA" b="1">
                <a:latin typeface="Tahoma" panose="020B0604030504040204" pitchFamily="34" charset="0"/>
                <a:ea typeface="Tahoma" panose="020B0604030504040204" pitchFamily="34" charset="0"/>
                <a:cs typeface="Tahoma" panose="020B0604030504040204" pitchFamily="34" charset="0"/>
              </a:rPr>
              <a:t>first step</a:t>
            </a:r>
            <a:r>
              <a:rPr lang="en-CA">
                <a:latin typeface="Tahoma" panose="020B0604030504040204" pitchFamily="34" charset="0"/>
                <a:ea typeface="Tahoma" panose="020B0604030504040204" pitchFamily="34" charset="0"/>
                <a:cs typeface="Tahoma" panose="020B0604030504040204" pitchFamily="34" charset="0"/>
              </a:rPr>
              <a:t> of the process </a:t>
            </a:r>
            <a:r>
              <a:rPr lang="en-CA" b="1">
                <a:latin typeface="Tahoma" panose="020B0604030504040204" pitchFamily="34" charset="0"/>
                <a:ea typeface="Tahoma" panose="020B0604030504040204" pitchFamily="34" charset="0"/>
                <a:cs typeface="Tahoma" panose="020B0604030504040204" pitchFamily="34" charset="0"/>
              </a:rPr>
              <a:t>must be done through </a:t>
            </a:r>
            <a:r>
              <a:rPr lang="en-CA" b="1" err="1">
                <a:latin typeface="Tahoma" panose="020B0604030504040204" pitchFamily="34" charset="0"/>
                <a:ea typeface="Tahoma" panose="020B0604030504040204" pitchFamily="34" charset="0"/>
                <a:cs typeface="Tahoma" panose="020B0604030504040204" pitchFamily="34" charset="0"/>
              </a:rPr>
              <a:t>SchoolEngage</a:t>
            </a:r>
            <a:r>
              <a:rPr lang="en-CA" b="1">
                <a:latin typeface="Tahoma" panose="020B0604030504040204" pitchFamily="34" charset="0"/>
                <a:ea typeface="Tahoma" panose="020B0604030504040204" pitchFamily="34" charset="0"/>
                <a:cs typeface="Tahoma" panose="020B0604030504040204" pitchFamily="34" charset="0"/>
              </a:rPr>
              <a:t> </a:t>
            </a:r>
            <a:r>
              <a:rPr lang="en-CA">
                <a:latin typeface="Tahoma" panose="020B0604030504040204" pitchFamily="34" charset="0"/>
                <a:ea typeface="Tahoma" panose="020B0604030504040204" pitchFamily="34" charset="0"/>
                <a:cs typeface="Tahoma" panose="020B0604030504040204" pitchFamily="34" charset="0"/>
              </a:rPr>
              <a:t>and the second part on-line through the Calgary Police Service. </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You must have government issued photo ID to apply for a police check.</a:t>
            </a:r>
          </a:p>
          <a:p>
            <a:pPr marL="342900" indent="-342900">
              <a:lnSpc>
                <a:spcPct val="80000"/>
              </a:lnSpc>
              <a:buClr>
                <a:srgbClr val="00B0F0"/>
              </a:buClr>
              <a:buFont typeface="Wingdings" panose="05000000000000000000" pitchFamily="2" charset="2"/>
              <a:buChar char="§"/>
              <a:defRPr/>
            </a:pPr>
            <a:r>
              <a:rPr lang="en-CA">
                <a:latin typeface="Tahoma" panose="020B0604030504040204" pitchFamily="34" charset="0"/>
                <a:ea typeface="Tahoma" panose="020B0604030504040204" pitchFamily="34" charset="0"/>
                <a:cs typeface="Tahoma" panose="020B0604030504040204" pitchFamily="34" charset="0"/>
              </a:rPr>
              <a:t>You must have lived in Canada for at least 1 year before you can apply and you must also have a current Calgary address. </a:t>
            </a:r>
          </a:p>
          <a:p>
            <a:pPr>
              <a:lnSpc>
                <a:spcPct val="80000"/>
              </a:lnSpc>
              <a:buClr>
                <a:srgbClr val="00B0F0"/>
              </a:buClr>
            </a:pPr>
            <a:endParaRPr lang="en-CA"/>
          </a:p>
          <a:p>
            <a:pPr>
              <a:lnSpc>
                <a:spcPct val="80000"/>
              </a:lnSpc>
              <a:buClr>
                <a:srgbClr val="00B0F0"/>
              </a:buClr>
              <a:defRPr/>
            </a:pPr>
            <a:endParaRPr lang="en-US"/>
          </a:p>
          <a:p>
            <a:pPr>
              <a:lnSpc>
                <a:spcPct val="80000"/>
              </a:lnSpc>
              <a:buClr>
                <a:srgbClr val="00B0F0"/>
              </a:buClr>
              <a:defRPr/>
            </a:pPr>
            <a:endParaRPr lang="en-US"/>
          </a:p>
        </p:txBody>
      </p:sp>
      <p:sp>
        <p:nvSpPr>
          <p:cNvPr id="4" name="Slide Number Placeholder 3"/>
          <p:cNvSpPr>
            <a:spLocks noGrp="1"/>
          </p:cNvSpPr>
          <p:nvPr>
            <p:ph type="sldNum" sz="quarter" idx="12"/>
          </p:nvPr>
        </p:nvSpPr>
        <p:spPr/>
        <p:txBody>
          <a:bodyPr/>
          <a:lstStyle/>
          <a:p>
            <a:fld id="{A09C9D8E-C6F1-4A28-B6D3-E2B2A8AD0146}" type="slidenum">
              <a:rPr lang="en-CA" smtClean="0"/>
              <a:t>25</a:t>
            </a:fld>
            <a:endParaRPr lang="en-CA"/>
          </a:p>
        </p:txBody>
      </p:sp>
      <p:pic>
        <p:nvPicPr>
          <p:cNvPr id="6" name="Picture 5">
            <a:extLst>
              <a:ext uri="{FF2B5EF4-FFF2-40B4-BE49-F238E27FC236}">
                <a16:creationId xmlns:a16="http://schemas.microsoft.com/office/drawing/2014/main" id="{D59F5619-84C0-AE4E-A744-DCEC691A11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535" y="4720863"/>
            <a:ext cx="1368152" cy="1824203"/>
          </a:xfrm>
          <a:prstGeom prst="rect">
            <a:avLst/>
          </a:prstGeom>
        </p:spPr>
      </p:pic>
    </p:spTree>
    <p:extLst>
      <p:ext uri="{BB962C8B-B14F-4D97-AF65-F5344CB8AC3E}">
        <p14:creationId xmlns:p14="http://schemas.microsoft.com/office/powerpoint/2010/main" val="428118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atin typeface="Tahoma" panose="020B0604030504040204" pitchFamily="34" charset="0"/>
                <a:ea typeface="Tahoma" panose="020B0604030504040204" pitchFamily="34" charset="0"/>
                <a:cs typeface="Tahoma" panose="020B0604030504040204" pitchFamily="34" charset="0"/>
              </a:rPr>
              <a:t>Childcare</a:t>
            </a:r>
          </a:p>
        </p:txBody>
      </p:sp>
      <p:sp>
        <p:nvSpPr>
          <p:cNvPr id="3" name="Content Placeholder 2"/>
          <p:cNvSpPr>
            <a:spLocks noGrp="1"/>
          </p:cNvSpPr>
          <p:nvPr>
            <p:ph idx="1"/>
          </p:nvPr>
        </p:nvSpPr>
        <p:spPr>
          <a:xfrm>
            <a:off x="539750" y="1556792"/>
            <a:ext cx="8064500" cy="4537075"/>
          </a:xfrm>
        </p:spPr>
        <p:txBody>
          <a:bodyPr>
            <a:normAutofit fontScale="25000" lnSpcReduction="20000"/>
          </a:bodyPr>
          <a:lstStyle/>
          <a:p>
            <a:pPr>
              <a:buClr>
                <a:srgbClr val="00B0F0"/>
              </a:buClr>
            </a:pPr>
            <a:endParaRPr lang="en-CA" sz="7400"/>
          </a:p>
          <a:p>
            <a:pPr marL="342900" indent="-342900">
              <a:buClr>
                <a:srgbClr val="00B0F0"/>
              </a:buClr>
              <a:buFont typeface="Wingdings" panose="05000000000000000000" pitchFamily="2" charset="2"/>
              <a:buChar char="§"/>
            </a:pPr>
            <a:r>
              <a:rPr lang="en-CA" sz="9600">
                <a:latin typeface="Tahoma" panose="020B0604030504040204" pitchFamily="34" charset="0"/>
                <a:ea typeface="Tahoma" panose="020B0604030504040204" pitchFamily="34" charset="0"/>
                <a:cs typeface="Tahoma" panose="020B0604030504040204" pitchFamily="34" charset="0"/>
              </a:rPr>
              <a:t>A list of childcare providers in the area:</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Child’s Play:  (403) 919-5118</a:t>
            </a:r>
          </a:p>
          <a:p>
            <a:pPr lvl="1">
              <a:buFont typeface="Courier New" panose="02070309020205020404" pitchFamily="49" charset="0"/>
              <a:buChar char="o"/>
            </a:pPr>
            <a:r>
              <a:rPr lang="en-CA" sz="8000" err="1">
                <a:latin typeface="Tahoma"/>
                <a:ea typeface="Tahoma"/>
                <a:cs typeface="Tahoma"/>
              </a:rPr>
              <a:t>KidZinc</a:t>
            </a:r>
            <a:r>
              <a:rPr lang="en-CA" sz="8000">
                <a:latin typeface="Tahoma"/>
                <a:ea typeface="Tahoma"/>
                <a:cs typeface="Tahoma"/>
              </a:rPr>
              <a:t>:  (403) 240-2059</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Summitt Kids:  (403) 477-4346</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Mindful Playful: (403) 404-9871</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Kids &amp; Company:  (403) 237-5437</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My 2</a:t>
            </a:r>
            <a:r>
              <a:rPr lang="en-CA" sz="8000" baseline="30000">
                <a:latin typeface="Tahoma" panose="020B0604030504040204" pitchFamily="34" charset="0"/>
                <a:ea typeface="Tahoma" panose="020B0604030504040204" pitchFamily="34" charset="0"/>
                <a:cs typeface="Tahoma" panose="020B0604030504040204" pitchFamily="34" charset="0"/>
              </a:rPr>
              <a:t>nd</a:t>
            </a:r>
            <a:r>
              <a:rPr lang="en-CA" sz="8000">
                <a:latin typeface="Tahoma" panose="020B0604030504040204" pitchFamily="34" charset="0"/>
                <a:ea typeface="Tahoma" panose="020B0604030504040204" pitchFamily="34" charset="0"/>
                <a:cs typeface="Tahoma" panose="020B0604030504040204" pitchFamily="34" charset="0"/>
              </a:rPr>
              <a:t> Home:  (403) 874-6273</a:t>
            </a:r>
          </a:p>
          <a:p>
            <a:pPr lvl="1">
              <a:buFont typeface="Courier New" panose="02070309020205020404" pitchFamily="49" charset="0"/>
              <a:buChar char="o"/>
            </a:pPr>
            <a:r>
              <a:rPr lang="en-CA" sz="8000">
                <a:latin typeface="Tahoma" panose="020B0604030504040204" pitchFamily="34" charset="0"/>
                <a:ea typeface="Tahoma" panose="020B0604030504040204" pitchFamily="34" charset="0"/>
                <a:cs typeface="Tahoma" panose="020B0604030504040204" pitchFamily="34" charset="0"/>
              </a:rPr>
              <a:t>Alpine Montessori:  (403) 249-9474</a:t>
            </a:r>
          </a:p>
          <a:p>
            <a:pPr lvl="1">
              <a:buFont typeface="Courier New" panose="02070309020205020404" pitchFamily="49" charset="0"/>
              <a:buChar char="o"/>
            </a:pPr>
            <a:r>
              <a:rPr lang="en-CA" sz="8000" err="1">
                <a:latin typeface="Tahoma" panose="020B0604030504040204" pitchFamily="34" charset="0"/>
                <a:ea typeface="Tahoma" panose="020B0604030504040204" pitchFamily="34" charset="0"/>
                <a:cs typeface="Tahoma" panose="020B0604030504040204" pitchFamily="34" charset="0"/>
              </a:rPr>
              <a:t>Kidsventures</a:t>
            </a:r>
            <a:r>
              <a:rPr lang="en-CA" sz="8000">
                <a:latin typeface="Tahoma" panose="020B0604030504040204" pitchFamily="34" charset="0"/>
                <a:ea typeface="Tahoma" panose="020B0604030504040204" pitchFamily="34" charset="0"/>
                <a:cs typeface="Tahoma" panose="020B0604030504040204" pitchFamily="34" charset="0"/>
              </a:rPr>
              <a:t> </a:t>
            </a:r>
            <a:r>
              <a:rPr lang="en-CA" sz="8000" err="1">
                <a:latin typeface="Tahoma" panose="020B0604030504040204" pitchFamily="34" charset="0"/>
                <a:ea typeface="Tahoma" panose="020B0604030504040204" pitchFamily="34" charset="0"/>
                <a:cs typeface="Tahoma" panose="020B0604030504040204" pitchFamily="34" charset="0"/>
              </a:rPr>
              <a:t>Dayhome</a:t>
            </a:r>
            <a:r>
              <a:rPr lang="en-CA" sz="8000">
                <a:latin typeface="Tahoma" panose="020B0604030504040204" pitchFamily="34" charset="0"/>
                <a:ea typeface="Tahoma" panose="020B0604030504040204" pitchFamily="34" charset="0"/>
                <a:cs typeface="Tahoma" panose="020B0604030504040204" pitchFamily="34" charset="0"/>
              </a:rPr>
              <a:t>: (587) 573-8529</a:t>
            </a:r>
          </a:p>
          <a:p>
            <a:pPr marL="342900" indent="-342900">
              <a:buClr>
                <a:srgbClr val="00B0F0"/>
              </a:buClr>
              <a:buFont typeface="Wingdings" panose="05000000000000000000" pitchFamily="2" charset="2"/>
              <a:buChar char="§"/>
            </a:pPr>
            <a:r>
              <a:rPr lang="en-CA" sz="9600">
                <a:latin typeface="Tahoma"/>
                <a:ea typeface="Tahoma"/>
                <a:cs typeface="Tahoma"/>
              </a:rPr>
              <a:t>We cannot endorse any particular caregiver</a:t>
            </a:r>
          </a:p>
          <a:p>
            <a:pPr marL="342900" indent="-342900">
              <a:buClr>
                <a:srgbClr val="00B0F0"/>
              </a:buClr>
              <a:buFont typeface="Wingdings" panose="05000000000000000000" pitchFamily="2" charset="2"/>
              <a:buChar char="§"/>
            </a:pPr>
            <a:r>
              <a:rPr lang="en-CA" sz="9600">
                <a:latin typeface="Tahoma"/>
                <a:ea typeface="Tahoma"/>
                <a:cs typeface="Tahoma"/>
              </a:rPr>
              <a:t>Calgary Child’s Play leases space in our school</a:t>
            </a:r>
          </a:p>
          <a:p>
            <a:pPr>
              <a:buClr>
                <a:srgbClr val="00B0F0"/>
              </a:buClr>
            </a:pPr>
            <a:endParaRPr lang="en-CA"/>
          </a:p>
        </p:txBody>
      </p:sp>
      <p:sp>
        <p:nvSpPr>
          <p:cNvPr id="4" name="Slide Number Placeholder 3"/>
          <p:cNvSpPr>
            <a:spLocks noGrp="1"/>
          </p:cNvSpPr>
          <p:nvPr>
            <p:ph type="sldNum" sz="quarter" idx="12"/>
          </p:nvPr>
        </p:nvSpPr>
        <p:spPr/>
        <p:txBody>
          <a:bodyPr/>
          <a:lstStyle/>
          <a:p>
            <a:fld id="{A09C9D8E-C6F1-4A28-B6D3-E2B2A8AD0146}" type="slidenum">
              <a:rPr lang="en-CA" smtClean="0"/>
              <a:t>26</a:t>
            </a:fld>
            <a:endParaRPr lang="en-CA"/>
          </a:p>
        </p:txBody>
      </p:sp>
    </p:spTree>
    <p:extLst>
      <p:ext uri="{BB962C8B-B14F-4D97-AF65-F5344CB8AC3E}">
        <p14:creationId xmlns:p14="http://schemas.microsoft.com/office/powerpoint/2010/main" val="16593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Westgate School Council</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23528" y="1124744"/>
            <a:ext cx="8424936" cy="5400600"/>
          </a:xfrm>
        </p:spPr>
        <p:txBody>
          <a:bodyPr>
            <a:noAutofit/>
          </a:bodyPr>
          <a:lstStyle/>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Westgate School Council performs an important advisory role at the school:</a:t>
            </a: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Sharing information with parents</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Ensuring parent perspective is considered in decision making</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Supporting education and student enrichment opportunities</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Fostering school spirit through assisting with community building</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Organizing family centered social events</a:t>
            </a:r>
          </a:p>
          <a:p>
            <a:pPr marL="342900" indent="-342900">
              <a:lnSpc>
                <a:spcPct val="90000"/>
              </a:lnSpc>
              <a:buClr>
                <a:srgbClr val="00B0F0"/>
              </a:buClr>
              <a:buFont typeface="Wingdings" panose="05000000000000000000" pitchFamily="2" charset="2"/>
              <a:buChar char="§"/>
              <a:defRP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Supporting student health and wellness and language learning</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Some other things we support in the school include: </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Special lunches, </a:t>
            </a:r>
            <a:r>
              <a:rPr lang="en-US" sz="1600" err="1">
                <a:solidFill>
                  <a:prstClr val="black"/>
                </a:solidFill>
                <a:latin typeface="Tahoma" panose="020B0604030504040204" pitchFamily="34" charset="0"/>
                <a:ea typeface="Tahoma" panose="020B0604030504040204" pitchFamily="34" charset="0"/>
                <a:cs typeface="Tahoma" panose="020B0604030504040204" pitchFamily="34" charset="0"/>
              </a:rPr>
              <a:t>Gatorfest</a:t>
            </a: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 grounds work, environment,</a:t>
            </a: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science and language special focus groups, Christmas community support, parent education events, farewell committee and many more!</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To be in touch contact us via email: </a:t>
            </a:r>
            <a:r>
              <a:rPr lang="en-US" sz="1600">
                <a:solidFill>
                  <a:prstClr val="black"/>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westgateschoolcouncil@gmail.com</a:t>
            </a: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27</a:t>
            </a:fld>
            <a:endParaRPr lang="en-CA"/>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2243500"/>
            <a:ext cx="1944439" cy="2016224"/>
          </a:xfrm>
          <a:prstGeom prst="rect">
            <a:avLst/>
          </a:prstGeom>
        </p:spPr>
      </p:pic>
    </p:spTree>
    <p:extLst>
      <p:ext uri="{BB962C8B-B14F-4D97-AF65-F5344CB8AC3E}">
        <p14:creationId xmlns:p14="http://schemas.microsoft.com/office/powerpoint/2010/main" val="382397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Who and When</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normAutofit/>
          </a:bodyPr>
          <a:lstStyle/>
          <a:p>
            <a:pPr lvl="0"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As a Westgate parent you are automatically a member of School Council, you are welcome at all meetings.</a:t>
            </a:r>
          </a:p>
          <a:p>
            <a:pPr lvl="0" defTabSz="457200">
              <a:spcBef>
                <a:spcPts val="0"/>
              </a:spcBef>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There are also ways to be even more involved, on a committee or on the executive.</a:t>
            </a:r>
          </a:p>
          <a:p>
            <a:pPr lvl="0" defTabSz="457200">
              <a:spcBef>
                <a:spcPts val="0"/>
              </a:spcBef>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Meeting dates are the last Thursday in September, October, November, January, February, April and May.</a:t>
            </a:r>
          </a:p>
          <a:p>
            <a:pPr lvl="0" defTabSz="457200">
              <a:spcBef>
                <a:spcPts val="0"/>
              </a:spcBef>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School Council has hosted parent engagement nights during the school year.</a:t>
            </a:r>
          </a:p>
          <a:p>
            <a:pPr lvl="0" defTabSz="457200">
              <a:spcBef>
                <a:spcPts val="0"/>
              </a:spcBef>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To be in touch with the School Council, contact us via email: </a:t>
            </a:r>
            <a:r>
              <a:rPr lang="en-US" sz="1800">
                <a:solidFill>
                  <a:prstClr val="black"/>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westgateschoolcouncil@gmail.com</a:t>
            </a: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endParaRPr lang="en-US" sz="180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a:spcBef>
                <a:spcPts val="0"/>
              </a:spcBef>
            </a:pPr>
            <a:r>
              <a:rPr lang="en-US" sz="1800">
                <a:solidFill>
                  <a:prstClr val="black"/>
                </a:solidFill>
                <a:latin typeface="Tahoma" panose="020B0604030504040204" pitchFamily="34" charset="0"/>
                <a:ea typeface="Tahoma" panose="020B0604030504040204" pitchFamily="34" charset="0"/>
                <a:cs typeface="Tahoma" panose="020B0604030504040204" pitchFamily="34" charset="0"/>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28</a:t>
            </a:fld>
            <a:endParaRPr lang="en-CA"/>
          </a:p>
        </p:txBody>
      </p:sp>
    </p:spTree>
    <p:extLst>
      <p:ext uri="{BB962C8B-B14F-4D97-AF65-F5344CB8AC3E}">
        <p14:creationId xmlns:p14="http://schemas.microsoft.com/office/powerpoint/2010/main" val="1739457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École Westgate Parents’ Society</a:t>
            </a:r>
            <a:endParaRPr lang="en-CA">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98" y="1101248"/>
            <a:ext cx="7991742" cy="5299719"/>
          </a:xfrm>
          <a:prstGeom prst="rect">
            <a:avLst/>
          </a:prstGeom>
        </p:spPr>
      </p:pic>
      <p:sp>
        <p:nvSpPr>
          <p:cNvPr id="3" name="Content Placeholder 2"/>
          <p:cNvSpPr>
            <a:spLocks noGrp="1"/>
          </p:cNvSpPr>
          <p:nvPr>
            <p:ph idx="1"/>
          </p:nvPr>
        </p:nvSpPr>
        <p:spPr>
          <a:xfrm>
            <a:off x="539750" y="1268413"/>
            <a:ext cx="8064500" cy="4896891"/>
          </a:xfrm>
        </p:spPr>
        <p:txBody>
          <a:bodyPr>
            <a:normAutofit fontScale="92500" lnSpcReduction="20000"/>
          </a:bodyPr>
          <a:lstStyle/>
          <a:p>
            <a:pPr lvl="0" defTabSz="457200">
              <a:spcBef>
                <a:spcPts val="0"/>
              </a:spcBef>
            </a:pPr>
            <a:r>
              <a:rPr lang="en-US" sz="1600" b="1">
                <a:solidFill>
                  <a:prstClr val="black"/>
                </a:solidFill>
                <a:latin typeface="Tahoma" panose="020B0604030504040204" pitchFamily="34" charset="0"/>
                <a:ea typeface="Tahoma" panose="020B0604030504040204" pitchFamily="34" charset="0"/>
                <a:cs typeface="Tahoma" panose="020B0604030504040204" pitchFamily="34" charset="0"/>
              </a:rPr>
              <a:t>The society exists mostly for the purpose of fundraising and offering financial support for enrichment opportunities, teaching supplies and more at the school.</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We do a few large fundraisers throughout the year:</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defTabSz="457200">
              <a:spcBef>
                <a:spcPts val="0"/>
              </a:spcBef>
              <a:buFont typeface="Arial"/>
              <a:buChar char="•"/>
            </a:pPr>
            <a:r>
              <a:rPr lang="en-US" sz="1600" err="1">
                <a:solidFill>
                  <a:prstClr val="black"/>
                </a:solidFill>
                <a:latin typeface="Tahoma" panose="020B0604030504040204" pitchFamily="34" charset="0"/>
                <a:ea typeface="Tahoma" panose="020B0604030504040204" pitchFamily="34" charset="0"/>
                <a:cs typeface="Tahoma" panose="020B0604030504040204" pitchFamily="34" charset="0"/>
              </a:rPr>
              <a:t>SnowBall</a:t>
            </a: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defTabSz="457200">
              <a:spcBef>
                <a:spcPts val="0"/>
              </a:spcBef>
              <a:buFont typeface="Arial"/>
              <a:buChar char="•"/>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defTabSz="457200">
              <a:spcBef>
                <a:spcPts val="0"/>
              </a:spcBef>
              <a:buFont typeface="Arial"/>
              <a:buChar char="•"/>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Carnaval</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defTabSz="457200">
              <a:spcBef>
                <a:spcPts val="0"/>
              </a:spcBef>
              <a:buFont typeface="Arial"/>
              <a:buChar char="•"/>
            </a:pPr>
            <a:r>
              <a:rPr lang="en-US" sz="1600" err="1">
                <a:solidFill>
                  <a:prstClr val="black"/>
                </a:solidFill>
                <a:latin typeface="Tahoma" panose="020B0604030504040204" pitchFamily="34" charset="0"/>
                <a:ea typeface="Tahoma" panose="020B0604030504040204" pitchFamily="34" charset="0"/>
                <a:cs typeface="Tahoma" panose="020B0604030504040204" pitchFamily="34" charset="0"/>
              </a:rPr>
              <a:t>Gatorfest</a:t>
            </a: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 at the end of May</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defTabSz="457200">
              <a:spcBef>
                <a:spcPts val="0"/>
              </a:spcBef>
              <a:buFont typeface="Arial"/>
              <a:buChar char="•"/>
            </a:pPr>
            <a:r>
              <a:rPr lang="en-US" sz="1600">
                <a:latin typeface="Tahoma" panose="020B0604030504040204" pitchFamily="34" charset="0"/>
                <a:ea typeface="Tahoma" panose="020B0604030504040204" pitchFamily="34" charset="0"/>
                <a:cs typeface="Tahoma" panose="020B0604030504040204" pitchFamily="34" charset="0"/>
              </a:rPr>
              <a:t>Casino </a:t>
            </a:r>
          </a:p>
          <a:p>
            <a:pPr marL="285750" lvl="0" indent="-285750" defTabSz="457200">
              <a:spcBef>
                <a:spcPts val="0"/>
              </a:spcBef>
              <a:buFont typeface="Arial"/>
              <a:buChar char="•"/>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i="1">
                <a:solidFill>
                  <a:prstClr val="black"/>
                </a:solidFill>
                <a:latin typeface="Tahoma" panose="020B0604030504040204" pitchFamily="34" charset="0"/>
                <a:ea typeface="Tahoma" panose="020B0604030504040204" pitchFamily="34" charset="0"/>
                <a:cs typeface="Tahoma" panose="020B0604030504040204" pitchFamily="34" charset="0"/>
              </a:rPr>
              <a:t>Plus, we also usually do other smaller scale fundraisers for special projects each year.</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As a parent, you are automatically a member of the Parents’ Society </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We would love you to be involved in the work we do!</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The society meeting is held right after the council meetings every month!</a:t>
            </a: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endParaRPr lang="en-US" sz="160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To be in touch contact us via email: westgateschoolcouncil@gmail.com</a:t>
            </a:r>
          </a:p>
          <a:p>
            <a:pPr defTabSz="457200">
              <a:spcBef>
                <a:spcPts val="0"/>
              </a:spcBef>
            </a:pPr>
            <a:r>
              <a:rPr lang="en-US" sz="1600">
                <a:solidFill>
                  <a:prstClr val="black"/>
                </a:solidFill>
                <a:latin typeface="Tahoma" panose="020B0604030504040204" pitchFamily="34" charset="0"/>
                <a:ea typeface="Tahoma" panose="020B0604030504040204" pitchFamily="34" charset="0"/>
                <a:cs typeface="Tahoma" panose="020B0604030504040204" pitchFamily="34" charset="0"/>
              </a:rPr>
              <a:t>Chair: Stephanie Paquet</a:t>
            </a:r>
          </a:p>
        </p:txBody>
      </p:sp>
      <p:sp>
        <p:nvSpPr>
          <p:cNvPr id="4" name="Slide Number Placeholder 3"/>
          <p:cNvSpPr>
            <a:spLocks noGrp="1"/>
          </p:cNvSpPr>
          <p:nvPr>
            <p:ph type="sldNum" sz="quarter" idx="12"/>
          </p:nvPr>
        </p:nvSpPr>
        <p:spPr/>
        <p:txBody>
          <a:bodyPr/>
          <a:lstStyle/>
          <a:p>
            <a:fld id="{A09C9D8E-C6F1-4A28-B6D3-E2B2A8AD0146}" type="slidenum">
              <a:rPr lang="en-CA" smtClean="0"/>
              <a:t>29</a:t>
            </a:fld>
            <a:endParaRPr lang="en-CA"/>
          </a:p>
        </p:txBody>
      </p:sp>
    </p:spTree>
    <p:extLst>
      <p:ext uri="{BB962C8B-B14F-4D97-AF65-F5344CB8AC3E}">
        <p14:creationId xmlns:p14="http://schemas.microsoft.com/office/powerpoint/2010/main" val="200166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096F-D24D-9E55-2B8C-6E488BED1DC0}"/>
              </a:ext>
            </a:extLst>
          </p:cNvPr>
          <p:cNvSpPr>
            <a:spLocks noGrp="1"/>
          </p:cNvSpPr>
          <p:nvPr>
            <p:ph type="title"/>
          </p:nvPr>
        </p:nvSpPr>
        <p:spPr>
          <a:xfrm>
            <a:off x="3175578" y="-450042"/>
            <a:ext cx="5112370" cy="1578421"/>
          </a:xfrm>
        </p:spPr>
        <p:txBody>
          <a:bodyPr>
            <a:normAutofit/>
          </a:bodyPr>
          <a:lstStyle/>
          <a:p>
            <a:r>
              <a:rPr lang="en-US" sz="4000" b="1"/>
              <a:t>Meeting Etiquette </a:t>
            </a:r>
          </a:p>
        </p:txBody>
      </p:sp>
      <p:sp>
        <p:nvSpPr>
          <p:cNvPr id="4" name="Text Placeholder 3">
            <a:extLst>
              <a:ext uri="{FF2B5EF4-FFF2-40B4-BE49-F238E27FC236}">
                <a16:creationId xmlns:a16="http://schemas.microsoft.com/office/drawing/2014/main" id="{CA9D87BD-31D8-0016-9607-978B4680F58F}"/>
              </a:ext>
            </a:extLst>
          </p:cNvPr>
          <p:cNvSpPr>
            <a:spLocks noGrp="1"/>
          </p:cNvSpPr>
          <p:nvPr>
            <p:ph type="body" sz="half" idx="2"/>
          </p:nvPr>
        </p:nvSpPr>
        <p:spPr>
          <a:xfrm>
            <a:off x="929607" y="1991507"/>
            <a:ext cx="7053313" cy="3233894"/>
          </a:xfrm>
        </p:spPr>
        <p:txBody>
          <a:bodyPr/>
          <a:lstStyle/>
          <a:p>
            <a:endParaRPr lang="en-US"/>
          </a:p>
        </p:txBody>
      </p:sp>
      <p:pic>
        <p:nvPicPr>
          <p:cNvPr id="5" name="Picture 4" descr="Tell them what they want to hear ...">
            <a:extLst>
              <a:ext uri="{FF2B5EF4-FFF2-40B4-BE49-F238E27FC236}">
                <a16:creationId xmlns:a16="http://schemas.microsoft.com/office/drawing/2014/main" id="{744E33AD-C2A1-80FC-A4DF-A46697472DF9}"/>
              </a:ext>
            </a:extLst>
          </p:cNvPr>
          <p:cNvPicPr>
            <a:picLocks noChangeAspect="1"/>
          </p:cNvPicPr>
          <p:nvPr/>
        </p:nvPicPr>
        <p:blipFill>
          <a:blip r:embed="rId2"/>
          <a:stretch>
            <a:fillRect/>
          </a:stretch>
        </p:blipFill>
        <p:spPr>
          <a:xfrm>
            <a:off x="775029" y="1464784"/>
            <a:ext cx="7953375" cy="5294282"/>
          </a:xfrm>
          <a:prstGeom prst="rect">
            <a:avLst/>
          </a:prstGeom>
        </p:spPr>
      </p:pic>
    </p:spTree>
    <p:extLst>
      <p:ext uri="{BB962C8B-B14F-4D97-AF65-F5344CB8AC3E}">
        <p14:creationId xmlns:p14="http://schemas.microsoft.com/office/powerpoint/2010/main" val="2188894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6120482" cy="792435"/>
          </a:xfrm>
        </p:spPr>
        <p:txBody>
          <a:bodyPr/>
          <a:lstStyle/>
          <a:p>
            <a:r>
              <a:rPr lang="en-US">
                <a:latin typeface="Tahoma" panose="020B0604030504040204" pitchFamily="34" charset="0"/>
                <a:ea typeface="Tahoma" panose="020B0604030504040204" pitchFamily="34" charset="0"/>
                <a:cs typeface="Tahoma" panose="020B0604030504040204" pitchFamily="34" charset="0"/>
              </a:rPr>
              <a:t>For More Information</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p:cNvSpPr>
            <a:spLocks noGrp="1"/>
          </p:cNvSpPr>
          <p:nvPr>
            <p:ph idx="1"/>
          </p:nvPr>
        </p:nvSpPr>
        <p:spPr>
          <a:xfrm>
            <a:off x="204868" y="942189"/>
            <a:ext cx="8612363" cy="5921165"/>
          </a:xfrm>
        </p:spPr>
        <p:txBody>
          <a:bodyPr>
            <a:normAutofit/>
          </a:bodyPr>
          <a:lstStyle/>
          <a:p>
            <a:pPr marL="342900" indent="-342900">
              <a:lnSpc>
                <a:spcPct val="80000"/>
              </a:lnSpc>
              <a:buClr>
                <a:srgbClr val="00B0F0"/>
              </a:buClr>
              <a:buFont typeface="Wingdings" panose="05000000000000000000" pitchFamily="2" charset="2"/>
              <a:buChar char="§"/>
            </a:pPr>
            <a:endParaRPr lang="en-US" sz="2000"/>
          </a:p>
          <a:p>
            <a:pPr>
              <a:lnSpc>
                <a:spcPct val="80000"/>
              </a:lnSpc>
              <a:buClr>
                <a:srgbClr val="00B0F0"/>
              </a:buClr>
            </a:pPr>
            <a:endParaRPr lang="en-US" sz="2000"/>
          </a:p>
          <a:p>
            <a:pPr marL="342900" indent="-342900">
              <a:lnSpc>
                <a:spcPct val="80000"/>
              </a:lnSpc>
              <a:buClr>
                <a:srgbClr val="00B0F0"/>
              </a:buClr>
              <a:buFont typeface="Wingdings" panose="05000000000000000000" pitchFamily="2" charset="2"/>
              <a:buChar char="§"/>
            </a:pPr>
            <a:r>
              <a:rPr lang="en-US" sz="2000">
                <a:latin typeface="Tahoma" panose="020B0604030504040204" pitchFamily="34" charset="0"/>
                <a:ea typeface="Tahoma" panose="020B0604030504040204" pitchFamily="34" charset="0"/>
                <a:cs typeface="Tahoma" panose="020B0604030504040204" pitchFamily="34" charset="0"/>
              </a:rPr>
              <a:t>Our school website provides parents with important information regarding school policies, upcoming activities and events </a:t>
            </a:r>
            <a:r>
              <a:rPr lang="en-US" sz="2000" u="sng">
                <a:solidFill>
                  <a:schemeClr val="hlink"/>
                </a:solidFill>
                <a:latin typeface="Tahoma" panose="020B0604030504040204" pitchFamily="34" charset="0"/>
                <a:ea typeface="Tahoma" panose="020B0604030504040204" pitchFamily="34" charset="0"/>
                <a:cs typeface="Tahoma" panose="020B0604030504040204" pitchFamily="34" charset="0"/>
              </a:rPr>
              <a:t>http://school.cbe.ab.ca/school/westgate/Pages/default.aspx</a:t>
            </a:r>
            <a:r>
              <a:rPr lang="en-US" sz="2000">
                <a:solidFill>
                  <a:schemeClr val="hlink"/>
                </a:solidFill>
                <a:latin typeface="Tahoma" panose="020B0604030504040204" pitchFamily="34" charset="0"/>
                <a:ea typeface="Tahoma" panose="020B0604030504040204" pitchFamily="34" charset="0"/>
                <a:cs typeface="Tahoma" panose="020B0604030504040204" pitchFamily="34" charset="0"/>
              </a:rPr>
              <a:t>. </a:t>
            </a:r>
            <a:endParaRPr lang="en-US">
              <a:solidFill>
                <a:schemeClr val="hlink"/>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80000"/>
              </a:lnSpc>
              <a:buClr>
                <a:srgbClr val="00B0F0"/>
              </a:buClr>
              <a:buFont typeface="Wingdings" panose="05000000000000000000" pitchFamily="2" charset="2"/>
              <a:buChar char="§"/>
            </a:pPr>
            <a:r>
              <a:rPr lang="en-US" sz="2000">
                <a:latin typeface="Tahoma" panose="020B0604030504040204" pitchFamily="34" charset="0"/>
                <a:ea typeface="Tahoma" panose="020B0604030504040204" pitchFamily="34" charset="0"/>
                <a:cs typeface="Tahoma" panose="020B0604030504040204" pitchFamily="34" charset="0"/>
              </a:rPr>
              <a:t>Kindergarten / Grade 1 information can be found on our website at </a:t>
            </a:r>
            <a:r>
              <a:rPr lang="en-US" sz="2000">
                <a:latin typeface="Tahoma" panose="020B0604030504040204" pitchFamily="34" charset="0"/>
                <a:ea typeface="Tahoma" panose="020B0604030504040204" pitchFamily="34" charset="0"/>
                <a:cs typeface="Tahoma" panose="020B0604030504040204" pitchFamily="34" charset="0"/>
                <a:hlinkClick r:id="rId3"/>
              </a:rPr>
              <a:t>Teaching and Learning&gt;Kindergarten</a:t>
            </a:r>
            <a:endParaRPr lang="en-US" sz="2000">
              <a:latin typeface="Tahoma" panose="020B0604030504040204" pitchFamily="34" charset="0"/>
              <a:ea typeface="Tahoma" panose="020B0604030504040204" pitchFamily="34" charset="0"/>
              <a:cs typeface="Tahoma" panose="020B0604030504040204" pitchFamily="34" charset="0"/>
            </a:endParaRPr>
          </a:p>
          <a:p>
            <a:pPr marL="342900" indent="-342900">
              <a:lnSpc>
                <a:spcPct val="80000"/>
              </a:lnSpc>
              <a:buClr>
                <a:srgbClr val="00B0F0"/>
              </a:buClr>
              <a:buFont typeface="Wingdings" panose="05000000000000000000" pitchFamily="2" charset="2"/>
              <a:buChar char="§"/>
            </a:pPr>
            <a:r>
              <a:rPr lang="en-US" sz="2000">
                <a:latin typeface="Tahoma" panose="020B0604030504040204" pitchFamily="34" charset="0"/>
                <a:ea typeface="Tahoma" panose="020B0604030504040204" pitchFamily="34" charset="0"/>
                <a:cs typeface="Tahoma" panose="020B0604030504040204" pitchFamily="34" charset="0"/>
              </a:rPr>
              <a:t>Any important website for information about the Calgary Board of Education is </a:t>
            </a:r>
            <a:r>
              <a:rPr lang="en-US" sz="2000">
                <a:latin typeface="Tahoma" panose="020B0604030504040204" pitchFamily="34" charset="0"/>
                <a:ea typeface="Tahoma" panose="020B0604030504040204" pitchFamily="34" charset="0"/>
                <a:cs typeface="Tahoma" panose="020B0604030504040204" pitchFamily="34" charset="0"/>
                <a:hlinkClick r:id="rId4"/>
              </a:rPr>
              <a:t>www.cbe.ab.ca</a:t>
            </a:r>
            <a:r>
              <a:rPr lang="en-US" sz="2000">
                <a:latin typeface="Tahoma" panose="020B0604030504040204" pitchFamily="34" charset="0"/>
                <a:ea typeface="Tahoma" panose="020B0604030504040204" pitchFamily="34" charset="0"/>
                <a:cs typeface="Tahoma" panose="020B0604030504040204" pitchFamily="34" charset="0"/>
              </a:rPr>
              <a:t>. </a:t>
            </a:r>
          </a:p>
          <a:p>
            <a:pPr marL="342900" indent="-342900">
              <a:lnSpc>
                <a:spcPct val="80000"/>
              </a:lnSpc>
              <a:buClr>
                <a:srgbClr val="00B0F0"/>
              </a:buClr>
              <a:buFont typeface="Wingdings" panose="05000000000000000000" pitchFamily="2" charset="2"/>
              <a:buChar char="§"/>
            </a:pPr>
            <a:r>
              <a:rPr lang="en-US" sz="2000">
                <a:latin typeface="Tahoma" panose="020B0604030504040204" pitchFamily="34" charset="0"/>
                <a:ea typeface="Tahoma" panose="020B0604030504040204" pitchFamily="34" charset="0"/>
                <a:cs typeface="Tahoma" panose="020B0604030504040204" pitchFamily="34" charset="0"/>
              </a:rPr>
              <a:t>The school office will open on Wednesday, August 26.</a:t>
            </a:r>
            <a:r>
              <a:rPr lang="en-US" sz="2000" baseline="30000">
                <a:latin typeface="Tahoma" panose="020B0604030504040204" pitchFamily="34" charset="0"/>
                <a:ea typeface="Tahoma" panose="020B0604030504040204" pitchFamily="34" charset="0"/>
                <a:cs typeface="Tahoma" panose="020B0604030504040204" pitchFamily="34" charset="0"/>
              </a:rPr>
              <a:t> </a:t>
            </a:r>
            <a:r>
              <a:rPr lang="en-US" sz="2000">
                <a:latin typeface="Tahoma" panose="020B0604030504040204" pitchFamily="34" charset="0"/>
                <a:ea typeface="Tahoma" panose="020B0604030504040204" pitchFamily="34" charset="0"/>
                <a:cs typeface="Tahoma" panose="020B0604030504040204" pitchFamily="34" charset="0"/>
              </a:rPr>
              <a:t> The phone number is 403-777-8420.</a:t>
            </a:r>
          </a:p>
          <a:p>
            <a:pPr marL="342900" indent="-342900">
              <a:lnSpc>
                <a:spcPct val="80000"/>
              </a:lnSpc>
              <a:buClr>
                <a:srgbClr val="00B0F0"/>
              </a:buClr>
              <a:buFont typeface="Wingdings" panose="05000000000000000000" pitchFamily="2" charset="2"/>
              <a:buChar char="§"/>
            </a:pPr>
            <a:r>
              <a:rPr lang="en-US" sz="2000">
                <a:latin typeface="Tahoma" panose="020B0604030504040204" pitchFamily="34" charset="0"/>
                <a:ea typeface="Tahoma" panose="020B0604030504040204" pitchFamily="34" charset="0"/>
                <a:cs typeface="Tahoma" panose="020B0604030504040204" pitchFamily="34" charset="0"/>
              </a:rPr>
              <a:t>You may also email us at </a:t>
            </a:r>
            <a:r>
              <a:rPr lang="en-US" sz="2000">
                <a:latin typeface="Tahoma" panose="020B0604030504040204" pitchFamily="34" charset="0"/>
                <a:ea typeface="Tahoma" panose="020B0604030504040204" pitchFamily="34" charset="0"/>
                <a:cs typeface="Tahoma" panose="020B0604030504040204" pitchFamily="34" charset="0"/>
                <a:hlinkClick r:id="rId5"/>
              </a:rPr>
              <a:t>westgate@cbe.ab.ca</a:t>
            </a:r>
            <a:endParaRPr lang="en-US" sz="2000">
              <a:solidFill>
                <a:srgbClr val="1F1F1F"/>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80000"/>
              </a:lnSpc>
              <a:buClr>
                <a:srgbClr val="00B0F0"/>
              </a:buClr>
              <a:buFont typeface="Wingdings" panose="05000000000000000000" pitchFamily="2" charset="2"/>
              <a:buChar char="§"/>
            </a:pPr>
            <a:r>
              <a:rPr lang="en-US" sz="2000">
                <a:solidFill>
                  <a:srgbClr val="1F1F1F"/>
                </a:solidFill>
                <a:latin typeface="Tahoma" panose="020B0604030504040204" pitchFamily="34" charset="0"/>
                <a:ea typeface="Tahoma" panose="020B0604030504040204" pitchFamily="34" charset="0"/>
                <a:cs typeface="Tahoma" panose="020B0604030504040204" pitchFamily="34" charset="0"/>
              </a:rPr>
              <a:t>Julie Muhlberger – Principal – </a:t>
            </a:r>
            <a:r>
              <a:rPr lang="en-US" sz="2000">
                <a:solidFill>
                  <a:srgbClr val="1F1F1F"/>
                </a:solidFill>
                <a:latin typeface="Tahoma" panose="020B0604030504040204" pitchFamily="34" charset="0"/>
                <a:ea typeface="Tahoma" panose="020B0604030504040204" pitchFamily="34" charset="0"/>
                <a:cs typeface="Tahoma" panose="020B0604030504040204" pitchFamily="34" charset="0"/>
                <a:hlinkClick r:id="rId6"/>
              </a:rPr>
              <a:t>jamuhlberger@cbe.ab.ca</a:t>
            </a:r>
            <a:endParaRPr lang="en-US" sz="2000">
              <a:solidFill>
                <a:srgbClr val="1F1F1F"/>
              </a:solidFill>
              <a:latin typeface="Tahoma" panose="020B0604030504040204" pitchFamily="34" charset="0"/>
              <a:ea typeface="Tahoma" panose="020B0604030504040204" pitchFamily="34" charset="0"/>
              <a:cs typeface="Tahoma" panose="020B0604030504040204" pitchFamily="34" charset="0"/>
            </a:endParaRPr>
          </a:p>
          <a:p>
            <a:pPr marL="342900" indent="-342900">
              <a:lnSpc>
                <a:spcPct val="80000"/>
              </a:lnSpc>
              <a:buClr>
                <a:srgbClr val="00B0F0"/>
              </a:buClr>
              <a:buFont typeface="Wingdings,Sans-Serif" panose="05000000000000000000" pitchFamily="2" charset="2"/>
              <a:buChar char="§"/>
            </a:pPr>
            <a:r>
              <a:rPr lang="en-US" sz="2000">
                <a:solidFill>
                  <a:srgbClr val="1F1F1F"/>
                </a:solidFill>
                <a:latin typeface="Tahoma"/>
                <a:ea typeface="Tahoma"/>
                <a:cs typeface="Tahoma"/>
              </a:rPr>
              <a:t>Stephanie Leech – Assistant Principal – </a:t>
            </a:r>
            <a:r>
              <a:rPr lang="en-US" sz="2000">
                <a:solidFill>
                  <a:srgbClr val="1F1F1F"/>
                </a:solidFill>
                <a:latin typeface="Tahoma"/>
                <a:ea typeface="Tahoma"/>
                <a:cs typeface="Tahoma"/>
                <a:hlinkClick r:id="rId7"/>
              </a:rPr>
              <a:t>saleech@cbe.ab.ca</a:t>
            </a:r>
            <a:endParaRPr lang="en-US" sz="2000">
              <a:solidFill>
                <a:srgbClr val="1F1F1F"/>
              </a:solidFill>
              <a:latin typeface="Tahoma"/>
              <a:ea typeface="Tahoma"/>
              <a:cs typeface="Tahoma"/>
            </a:endParaRPr>
          </a:p>
          <a:p>
            <a:pPr>
              <a:lnSpc>
                <a:spcPct val="80000"/>
              </a:lnSpc>
              <a:buClr>
                <a:srgbClr val="00B0F0"/>
              </a:buClr>
            </a:pPr>
            <a:endParaRPr lang="en-US" sz="2000">
              <a:solidFill>
                <a:srgbClr val="1F1F1F"/>
              </a:solidFill>
              <a:latin typeface="Tahoma"/>
              <a:ea typeface="Tahoma"/>
              <a:cs typeface="Tahoma"/>
            </a:endParaRPr>
          </a:p>
          <a:p>
            <a:pPr marL="342900" indent="-342900">
              <a:lnSpc>
                <a:spcPct val="80000"/>
              </a:lnSpc>
              <a:buClr>
                <a:srgbClr val="00B0F0"/>
              </a:buClr>
              <a:buFont typeface="Wingdings" panose="05000000000000000000" pitchFamily="2" charset="2"/>
              <a:buChar char="§"/>
            </a:pPr>
            <a:endParaRPr lang="en-US" sz="2000">
              <a:solidFill>
                <a:srgbClr val="1F1F1F"/>
              </a:solidFill>
            </a:endParaRPr>
          </a:p>
          <a:p>
            <a:pPr marL="342900" indent="-342900">
              <a:lnSpc>
                <a:spcPct val="80000"/>
              </a:lnSpc>
              <a:buClr>
                <a:srgbClr val="00B0F0"/>
              </a:buClr>
              <a:buFont typeface="Wingdings" panose="05000000000000000000" pitchFamily="2" charset="2"/>
              <a:buChar char="§"/>
            </a:pPr>
            <a:endParaRPr lang="en-US" sz="2000">
              <a:solidFill>
                <a:srgbClr val="FF0000"/>
              </a:solidFill>
            </a:endParaRPr>
          </a:p>
          <a:p>
            <a:pPr>
              <a:buClr>
                <a:srgbClr val="00B0F0"/>
              </a:buClr>
            </a:pPr>
            <a:endParaRPr lang="en-CA"/>
          </a:p>
        </p:txBody>
      </p:sp>
      <p:sp>
        <p:nvSpPr>
          <p:cNvPr id="4" name="Slide Number Placeholder 3"/>
          <p:cNvSpPr>
            <a:spLocks noGrp="1"/>
          </p:cNvSpPr>
          <p:nvPr>
            <p:ph type="sldNum" sz="quarter" idx="12"/>
          </p:nvPr>
        </p:nvSpPr>
        <p:spPr>
          <a:noFill/>
        </p:spPr>
        <p:txBody>
          <a:bodyPr/>
          <a:lstStyle/>
          <a:p>
            <a:fld id="{A09C9D8E-C6F1-4A28-B6D3-E2B2A8AD0146}" type="slidenum">
              <a:rPr lang="en-CA" smtClean="0"/>
              <a:t>30</a:t>
            </a:fld>
            <a:endParaRPr lang="en-CA"/>
          </a:p>
        </p:txBody>
      </p:sp>
    </p:spTree>
    <p:extLst>
      <p:ext uri="{BB962C8B-B14F-4D97-AF65-F5344CB8AC3E}">
        <p14:creationId xmlns:p14="http://schemas.microsoft.com/office/powerpoint/2010/main" val="3055321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Tahoma" panose="020B0604030504040204" pitchFamily="34" charset="0"/>
                <a:ea typeface="Tahoma" panose="020B0604030504040204" pitchFamily="34" charset="0"/>
                <a:cs typeface="Tahoma" panose="020B0604030504040204" pitchFamily="34" charset="0"/>
              </a:rPr>
              <a:t>Questions? Now better than during tour!</a:t>
            </a:r>
            <a:endParaRPr lang="en-CA">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fld id="{A09C9D8E-C6F1-4A28-B6D3-E2B2A8AD0146}" type="slidenum">
              <a:rPr lang="en-CA" smtClean="0"/>
              <a:t>31</a:t>
            </a:fld>
            <a:endParaRPr lang="en-CA"/>
          </a:p>
        </p:txBody>
      </p:sp>
      <p:pic>
        <p:nvPicPr>
          <p:cNvPr id="5" name="Picture 7" descr="MCj0078711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27984" y="1268760"/>
            <a:ext cx="959915" cy="2326209"/>
          </a:xfrm>
          <a:prstGeom prst="rect">
            <a:avLst/>
          </a:prstGeom>
          <a:noFill/>
        </p:spPr>
      </p:pic>
      <p:pic>
        <p:nvPicPr>
          <p:cNvPr id="6" name="Picture 5">
            <a:extLst>
              <a:ext uri="{FF2B5EF4-FFF2-40B4-BE49-F238E27FC236}">
                <a16:creationId xmlns:a16="http://schemas.microsoft.com/office/drawing/2014/main" id="{B7A4B508-3679-B745-A9EC-213AE6240E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80" y="1268760"/>
            <a:ext cx="2085696" cy="2780928"/>
          </a:xfrm>
          <a:prstGeom prst="rect">
            <a:avLst/>
          </a:prstGeom>
        </p:spPr>
      </p:pic>
      <p:pic>
        <p:nvPicPr>
          <p:cNvPr id="8" name="Picture 7">
            <a:extLst>
              <a:ext uri="{FF2B5EF4-FFF2-40B4-BE49-F238E27FC236}">
                <a16:creationId xmlns:a16="http://schemas.microsoft.com/office/drawing/2014/main" id="{748020C9-3F25-1A44-BC8E-4A74655FB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2852936"/>
            <a:ext cx="2359214" cy="3068960"/>
          </a:xfrm>
          <a:prstGeom prst="rect">
            <a:avLst/>
          </a:prstGeom>
        </p:spPr>
      </p:pic>
      <p:pic>
        <p:nvPicPr>
          <p:cNvPr id="10" name="Picture 9">
            <a:extLst>
              <a:ext uri="{FF2B5EF4-FFF2-40B4-BE49-F238E27FC236}">
                <a16:creationId xmlns:a16="http://schemas.microsoft.com/office/drawing/2014/main" id="{2052C95A-A0A0-4F4B-A6B9-7D04984AFA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715931" y="4088005"/>
            <a:ext cx="2609181" cy="1944216"/>
          </a:xfrm>
          <a:prstGeom prst="rect">
            <a:avLst/>
          </a:prstGeom>
        </p:spPr>
      </p:pic>
    </p:spTree>
    <p:extLst>
      <p:ext uri="{BB962C8B-B14F-4D97-AF65-F5344CB8AC3E}">
        <p14:creationId xmlns:p14="http://schemas.microsoft.com/office/powerpoint/2010/main" val="15764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6790-DF0A-9E50-3425-9D0CE9E19E2F}"/>
              </a:ext>
            </a:extLst>
          </p:cNvPr>
          <p:cNvSpPr>
            <a:spLocks noGrp="1"/>
          </p:cNvSpPr>
          <p:nvPr>
            <p:ph type="title"/>
          </p:nvPr>
        </p:nvSpPr>
        <p:spPr>
          <a:xfrm>
            <a:off x="3348106" y="153807"/>
            <a:ext cx="5112370" cy="744535"/>
          </a:xfrm>
        </p:spPr>
        <p:txBody>
          <a:bodyPr>
            <a:normAutofit/>
          </a:bodyPr>
          <a:lstStyle/>
          <a:p>
            <a:r>
              <a:rPr lang="en-US" sz="4000" b="1"/>
              <a:t>Westgate School </a:t>
            </a:r>
          </a:p>
        </p:txBody>
      </p:sp>
      <p:sp>
        <p:nvSpPr>
          <p:cNvPr id="4" name="Text Placeholder 3">
            <a:extLst>
              <a:ext uri="{FF2B5EF4-FFF2-40B4-BE49-F238E27FC236}">
                <a16:creationId xmlns:a16="http://schemas.microsoft.com/office/drawing/2014/main" id="{B6827B6A-50C5-BA6F-EA35-E6FE081EB357}"/>
              </a:ext>
            </a:extLst>
          </p:cNvPr>
          <p:cNvSpPr>
            <a:spLocks noGrp="1"/>
          </p:cNvSpPr>
          <p:nvPr>
            <p:ph type="body" sz="half" idx="2"/>
          </p:nvPr>
        </p:nvSpPr>
        <p:spPr>
          <a:xfrm>
            <a:off x="81344" y="3429242"/>
            <a:ext cx="8376029" cy="2989478"/>
          </a:xfrm>
        </p:spPr>
        <p:txBody>
          <a:bodyPr vert="horz" lIns="91440" tIns="45720" rIns="91440" bIns="45720" rtlCol="0" anchor="ctr" anchorCtr="0">
            <a:noAutofit/>
          </a:bodyPr>
          <a:lstStyle/>
          <a:p>
            <a:pPr marL="342900" indent="-342900">
              <a:buFont typeface="Calibri"/>
              <a:buChar char="-"/>
            </a:pPr>
            <a:r>
              <a:rPr lang="en-US" sz="2400" b="1">
                <a:solidFill>
                  <a:schemeClr val="tx1"/>
                </a:solidFill>
              </a:rPr>
              <a:t>Collaboration, </a:t>
            </a:r>
            <a:r>
              <a:rPr lang="en-US" sz="2400" b="1" err="1">
                <a:solidFill>
                  <a:schemeClr val="tx1"/>
                </a:solidFill>
              </a:rPr>
              <a:t>Communauté</a:t>
            </a:r>
            <a:r>
              <a:rPr lang="en-US" sz="2400" b="1">
                <a:solidFill>
                  <a:schemeClr val="tx1"/>
                </a:solidFill>
              </a:rPr>
              <a:t>, Respect</a:t>
            </a:r>
          </a:p>
          <a:p>
            <a:endParaRPr lang="en-US" sz="2400" b="1">
              <a:solidFill>
                <a:schemeClr val="tx1"/>
              </a:solidFill>
            </a:endParaRPr>
          </a:p>
          <a:p>
            <a:pPr marL="342900" indent="-342900">
              <a:buFont typeface="Calibri"/>
              <a:buChar char="-"/>
            </a:pPr>
            <a:r>
              <a:rPr lang="en-US" sz="2400" b="1">
                <a:solidFill>
                  <a:schemeClr val="tx1"/>
                </a:solidFill>
              </a:rPr>
              <a:t>Teacher and student voice</a:t>
            </a:r>
            <a:r>
              <a:rPr lang="en-US" sz="2400">
                <a:solidFill>
                  <a:schemeClr val="tx1"/>
                </a:solidFill>
              </a:rPr>
              <a:t> – Teacher input and GATOR GALLERY</a:t>
            </a:r>
          </a:p>
          <a:p>
            <a:endParaRPr lang="en-US" sz="2400">
              <a:solidFill>
                <a:schemeClr val="tx1"/>
              </a:solidFill>
            </a:endParaRPr>
          </a:p>
          <a:p>
            <a:pPr marL="342900" indent="-342900">
              <a:buFont typeface="Calibri"/>
              <a:buChar char="-"/>
            </a:pPr>
            <a:r>
              <a:rPr lang="en-US" sz="2400" b="1">
                <a:solidFill>
                  <a:schemeClr val="tx1"/>
                </a:solidFill>
              </a:rPr>
              <a:t>Whole School Community </a:t>
            </a:r>
            <a:r>
              <a:rPr lang="en-US" sz="2400">
                <a:solidFill>
                  <a:schemeClr val="tx1"/>
                </a:solidFill>
              </a:rPr>
              <a:t>(teaching and learning, teamwork and collaboration, collegiality, school events, fundraising, supportive School Council, class buddies)</a:t>
            </a:r>
          </a:p>
          <a:p>
            <a:pPr marL="342900" indent="-342900">
              <a:buFont typeface="Calibri"/>
              <a:buChar char="-"/>
            </a:pPr>
            <a:endParaRPr lang="en-US" sz="2400">
              <a:solidFill>
                <a:schemeClr val="tx1"/>
              </a:solidFill>
            </a:endParaRPr>
          </a:p>
          <a:p>
            <a:pPr marL="342900" indent="-342900">
              <a:buFont typeface="Calibri"/>
              <a:buChar char="-"/>
            </a:pPr>
            <a:r>
              <a:rPr lang="en-US" sz="2400" b="1">
                <a:solidFill>
                  <a:schemeClr val="tx1"/>
                </a:solidFill>
              </a:rPr>
              <a:t>Structures</a:t>
            </a:r>
            <a:r>
              <a:rPr lang="en-US" sz="2400">
                <a:solidFill>
                  <a:schemeClr val="tx1"/>
                </a:solidFill>
              </a:rPr>
              <a:t> – Professional Learning, PLC, Collaborative Response, Grade Teams, SLT</a:t>
            </a:r>
          </a:p>
          <a:p>
            <a:pPr marL="342900" indent="-342900">
              <a:buFont typeface="Calibri"/>
              <a:buChar char="-"/>
            </a:pPr>
            <a:endParaRPr lang="en-US" sz="2400">
              <a:solidFill>
                <a:schemeClr val="tx1"/>
              </a:solidFill>
            </a:endParaRPr>
          </a:p>
          <a:p>
            <a:pPr marL="342900" indent="-342900">
              <a:buFont typeface="Calibri"/>
              <a:buChar char="-"/>
            </a:pPr>
            <a:endParaRPr lang="en-US">
              <a:solidFill>
                <a:schemeClr val="tx1"/>
              </a:solidFill>
            </a:endParaRPr>
          </a:p>
          <a:p>
            <a:pPr marL="342900" indent="-342900">
              <a:buFont typeface="Calibri"/>
              <a:buChar char="-"/>
            </a:pPr>
            <a:endParaRPr lang="en-US">
              <a:solidFill>
                <a:schemeClr val="tx1"/>
              </a:solidFill>
            </a:endParaRPr>
          </a:p>
          <a:p>
            <a:pPr marL="342900" indent="-342900">
              <a:buFont typeface="Calibri"/>
              <a:buChar char="-"/>
            </a:pPr>
            <a:endParaRPr lang="en-US">
              <a:solidFill>
                <a:schemeClr val="tx1"/>
              </a:solidFill>
            </a:endParaRPr>
          </a:p>
          <a:p>
            <a:pPr marL="342900" indent="-342900">
              <a:buFont typeface="Calibri"/>
              <a:buChar char="-"/>
            </a:pPr>
            <a:endParaRPr lang="en-US">
              <a:solidFill>
                <a:schemeClr val="tx1"/>
              </a:solidFill>
            </a:endParaRPr>
          </a:p>
        </p:txBody>
      </p:sp>
    </p:spTree>
    <p:extLst>
      <p:ext uri="{BB962C8B-B14F-4D97-AF65-F5344CB8AC3E}">
        <p14:creationId xmlns:p14="http://schemas.microsoft.com/office/powerpoint/2010/main" val="430048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188640"/>
            <a:ext cx="6696744" cy="792435"/>
          </a:xfrm>
          <a:noFill/>
        </p:spPr>
        <p:txBody>
          <a:bodyPr vert="horz" lIns="91440" tIns="45720" rIns="91440" bIns="45720" rtlCol="0" anchor="ctr">
            <a:noAutofit/>
          </a:bodyPr>
          <a:lstStyle/>
          <a:p>
            <a:br>
              <a:rPr lang="en-US">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French Language Acquisition</a:t>
            </a:r>
            <a:br>
              <a:rPr lang="en-US" sz="2400"/>
            </a:br>
            <a:endParaRPr lang="en-US" sz="2400"/>
          </a:p>
        </p:txBody>
      </p:sp>
      <p:sp>
        <p:nvSpPr>
          <p:cNvPr id="3" name="Content Placeholder 2"/>
          <p:cNvSpPr>
            <a:spLocks noGrp="1"/>
          </p:cNvSpPr>
          <p:nvPr>
            <p:ph idx="1"/>
          </p:nvPr>
        </p:nvSpPr>
        <p:spPr>
          <a:xfrm>
            <a:off x="467544" y="1196752"/>
            <a:ext cx="7776864" cy="4680520"/>
          </a:xfrm>
        </p:spPr>
        <p:txBody>
          <a:bodyPr>
            <a:normAutofit fontScale="92500" lnSpcReduction="10000"/>
          </a:bodyPr>
          <a:lstStyle/>
          <a:p>
            <a:pPr eaLnBrk="0" fontAlgn="base" hangingPunct="0">
              <a:lnSpc>
                <a:spcPct val="80000"/>
              </a:lnSpc>
              <a:spcBef>
                <a:spcPct val="20000"/>
              </a:spcBef>
              <a:spcAft>
                <a:spcPct val="0"/>
              </a:spcAft>
              <a:buClr>
                <a:srgbClr val="00B0F0"/>
              </a:buClr>
              <a:buSzPct val="75000"/>
            </a:pPr>
            <a:endParaRPr lang="en-CA"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Program of Studies</a:t>
            </a:r>
            <a:r>
              <a:rPr lang="en-CA" kern="0">
                <a:solidFill>
                  <a:srgbClr val="000000"/>
                </a:solidFill>
                <a:latin typeface="Tahoma"/>
                <a:ea typeface="Tahoma"/>
                <a:cs typeface="Tahoma"/>
              </a:rPr>
              <a:t> - Alberta curriculum</a:t>
            </a:r>
            <a:endParaRPr lang="en-CA" b="1" kern="0">
              <a:solidFill>
                <a:srgbClr val="000000"/>
              </a:solidFill>
              <a:latin typeface="Tahoma"/>
              <a:ea typeface="Tahoma"/>
              <a:cs typeface="Tahoma"/>
            </a:endParaRPr>
          </a:p>
          <a:p>
            <a:pPr>
              <a:lnSpc>
                <a:spcPct val="80000"/>
              </a:lnSpc>
              <a:spcBef>
                <a:spcPct val="20000"/>
              </a:spcBef>
              <a:spcAft>
                <a:spcPct val="0"/>
              </a:spcAft>
            </a:pPr>
            <a:endParaRPr lang="en-CA"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Second Language Pedagogy </a:t>
            </a:r>
          </a:p>
          <a:p>
            <a:pPr>
              <a:lnSpc>
                <a:spcPct val="80000"/>
              </a:lnSpc>
              <a:spcBef>
                <a:spcPct val="20000"/>
              </a:spcBef>
              <a:spcAft>
                <a:spcPct val="0"/>
              </a:spcAft>
            </a:pPr>
            <a:endParaRPr lang="en-CA" b="1"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French at home</a:t>
            </a:r>
          </a:p>
          <a:p>
            <a:pPr>
              <a:lnSpc>
                <a:spcPct val="80000"/>
              </a:lnSpc>
              <a:spcBef>
                <a:spcPct val="20000"/>
              </a:spcBef>
              <a:spcAft>
                <a:spcPct val="0"/>
              </a:spcAft>
            </a:pPr>
            <a:endParaRPr lang="en-CA" b="1"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NLA </a:t>
            </a:r>
            <a:r>
              <a:rPr lang="en-CA" kern="0">
                <a:solidFill>
                  <a:srgbClr val="000000"/>
                </a:solidFill>
                <a:latin typeface="Tahoma"/>
                <a:ea typeface="Tahoma"/>
                <a:cs typeface="Tahoma"/>
              </a:rPr>
              <a:t>- Neurolinguistic approach to second language learning – research-based pedagogical approach – help build student confidence in communicating in a second language</a:t>
            </a:r>
            <a:endParaRPr lang="en-CA"/>
          </a:p>
          <a:p>
            <a:pPr>
              <a:lnSpc>
                <a:spcPct val="80000"/>
              </a:lnSpc>
              <a:spcBef>
                <a:spcPct val="20000"/>
              </a:spcBef>
              <a:spcAft>
                <a:spcPct val="0"/>
              </a:spcAft>
            </a:pPr>
            <a:endParaRPr lang="en-CA" b="1" kern="0">
              <a:solidFill>
                <a:srgbClr val="000000"/>
              </a:solidFill>
              <a:latin typeface="Tahoma"/>
              <a:ea typeface="Tahoma"/>
              <a:cs typeface="Tahoma"/>
            </a:endParaRPr>
          </a:p>
          <a:p>
            <a:pPr>
              <a:lnSpc>
                <a:spcPct val="80000"/>
              </a:lnSpc>
              <a:spcBef>
                <a:spcPct val="20000"/>
              </a:spcBef>
              <a:spcAft>
                <a:spcPct val="0"/>
              </a:spcAft>
            </a:pPr>
            <a:r>
              <a:rPr lang="en-CA" b="1" kern="0">
                <a:solidFill>
                  <a:srgbClr val="000000"/>
                </a:solidFill>
                <a:latin typeface="Tahoma"/>
                <a:ea typeface="Tahoma"/>
                <a:cs typeface="Tahoma"/>
              </a:rPr>
              <a:t>Executive summary</a:t>
            </a:r>
            <a:r>
              <a:rPr lang="en-CA" kern="0">
                <a:solidFill>
                  <a:srgbClr val="000000"/>
                </a:solidFill>
                <a:latin typeface="Tahoma"/>
                <a:ea typeface="Tahoma"/>
                <a:cs typeface="Tahoma"/>
              </a:rPr>
              <a:t> – Impact of Second Language Learning – see Westgate website </a:t>
            </a:r>
          </a:p>
          <a:p>
            <a:pPr>
              <a:lnSpc>
                <a:spcPct val="80000"/>
              </a:lnSpc>
              <a:spcBef>
                <a:spcPct val="20000"/>
              </a:spcBef>
              <a:spcAft>
                <a:spcPct val="0"/>
              </a:spcAft>
            </a:pPr>
            <a:endParaRPr lang="en-CA" kern="0">
              <a:solidFill>
                <a:srgbClr val="000000"/>
              </a:solidFill>
              <a:latin typeface="Tahoma"/>
              <a:ea typeface="Tahoma"/>
              <a:cs typeface="Tahoma"/>
            </a:endParaRPr>
          </a:p>
          <a:p>
            <a:pPr>
              <a:lnSpc>
                <a:spcPct val="80000"/>
              </a:lnSpc>
              <a:spcBef>
                <a:spcPct val="20000"/>
              </a:spcBef>
              <a:spcAft>
                <a:spcPct val="0"/>
              </a:spcAft>
              <a:buFont typeface="Calibri"/>
            </a:pPr>
            <a:r>
              <a:rPr lang="en-CA" b="1" kern="0">
                <a:solidFill>
                  <a:srgbClr val="000000"/>
                </a:solidFill>
                <a:latin typeface="Tahoma"/>
                <a:ea typeface="Tahoma"/>
                <a:cs typeface="Tahoma"/>
              </a:rPr>
              <a:t>Francophonie</a:t>
            </a:r>
            <a:r>
              <a:rPr lang="en-CA" kern="0">
                <a:solidFill>
                  <a:srgbClr val="000000"/>
                </a:solidFill>
                <a:latin typeface="Tahoma"/>
                <a:ea typeface="Tahoma"/>
                <a:cs typeface="Tahoma"/>
              </a:rPr>
              <a:t> - Providing cultural learning experiences for students to feel a deeper connection to a language </a:t>
            </a:r>
          </a:p>
          <a:p>
            <a:pPr>
              <a:lnSpc>
                <a:spcPct val="80000"/>
              </a:lnSpc>
              <a:spcBef>
                <a:spcPct val="20000"/>
              </a:spcBef>
              <a:spcAft>
                <a:spcPct val="0"/>
              </a:spcAft>
            </a:pPr>
            <a:endParaRPr lang="en-CA" kern="0">
              <a:solidFill>
                <a:srgbClr val="000000"/>
              </a:solidFill>
              <a:latin typeface="Tahoma"/>
              <a:ea typeface="Tahoma"/>
              <a:cs typeface="Tahoma"/>
            </a:endParaRPr>
          </a:p>
          <a:p>
            <a:pPr>
              <a:lnSpc>
                <a:spcPct val="80000"/>
              </a:lnSpc>
              <a:spcBef>
                <a:spcPct val="20000"/>
              </a:spcBef>
              <a:spcAft>
                <a:spcPct val="0"/>
              </a:spcAft>
            </a:pPr>
            <a:endParaRPr lang="en-CA" b="1" kern="0">
              <a:solidFill>
                <a:srgbClr val="000000"/>
              </a:solidFill>
              <a:latin typeface="Tahoma"/>
              <a:ea typeface="Tahoma"/>
              <a:cs typeface="Tahoma"/>
            </a:endParaRPr>
          </a:p>
        </p:txBody>
      </p:sp>
      <p:sp>
        <p:nvSpPr>
          <p:cNvPr id="4" name="Slide Number Placeholder 3"/>
          <p:cNvSpPr>
            <a:spLocks noGrp="1"/>
          </p:cNvSpPr>
          <p:nvPr>
            <p:ph type="sldNum" sz="quarter" idx="12"/>
          </p:nvPr>
        </p:nvSpPr>
        <p:spPr>
          <a:solidFill>
            <a:schemeClr val="bg1"/>
          </a:solidFill>
        </p:spPr>
        <p:txBody>
          <a:bodyPr/>
          <a:lstStyle/>
          <a:p>
            <a:fld id="{A09C9D8E-C6F1-4A28-B6D3-E2B2A8AD0146}" type="slidenum">
              <a:rPr lang="en-CA" smtClean="0"/>
              <a:t>5</a:t>
            </a:fld>
            <a:endParaRPr lang="en-CA"/>
          </a:p>
        </p:txBody>
      </p:sp>
    </p:spTree>
    <p:extLst>
      <p:ext uri="{BB962C8B-B14F-4D97-AF65-F5344CB8AC3E}">
        <p14:creationId xmlns:p14="http://schemas.microsoft.com/office/powerpoint/2010/main" val="80323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A glimpse inside the kindergarten classroom</a:t>
            </a:r>
          </a:p>
        </p:txBody>
      </p:sp>
      <p:sp>
        <p:nvSpPr>
          <p:cNvPr id="6" name="Content Placeholder 5"/>
          <p:cNvSpPr>
            <a:spLocks noGrp="1"/>
          </p:cNvSpPr>
          <p:nvPr>
            <p:ph idx="1"/>
          </p:nvPr>
        </p:nvSpPr>
        <p:spPr>
          <a:xfrm>
            <a:off x="539552" y="981076"/>
            <a:ext cx="8064500" cy="5328816"/>
          </a:xfrm>
        </p:spPr>
        <p:txBody>
          <a:bodyPr>
            <a:normAutofit/>
          </a:bodyPr>
          <a:lstStyle/>
          <a:p>
            <a:pPr marL="342900" indent="-342900">
              <a:lnSpc>
                <a:spcPct val="90000"/>
              </a:lnSpc>
              <a:buClr>
                <a:srgbClr val="00B0F0"/>
              </a:buClr>
              <a:buFont typeface="Wingdings" panose="05000000000000000000" pitchFamily="2" charset="2"/>
              <a:buChar char="§"/>
              <a:defRPr/>
            </a:pPr>
            <a:endParaRPr lang="en-CA"/>
          </a:p>
          <a:p>
            <a:pPr marL="342900" indent="-342900">
              <a:buFont typeface="Arial"/>
              <a:buChar char="•"/>
            </a:pPr>
            <a:endParaRPr lang="en-US"/>
          </a:p>
          <a:p>
            <a:pPr marL="342900" indent="-342900">
              <a:buFont typeface="Arial"/>
              <a:buChar char="•"/>
            </a:pPr>
            <a:endParaRPr lang="en-US"/>
          </a:p>
          <a:p>
            <a:pPr marL="342900" indent="-342900">
              <a:buFont typeface="Arial"/>
              <a:buChar char="•"/>
            </a:pPr>
            <a:endParaRPr lang="en-US"/>
          </a:p>
        </p:txBody>
      </p:sp>
      <p:pic>
        <p:nvPicPr>
          <p:cNvPr id="2" name="Picture 2">
            <a:extLst>
              <a:ext uri="{FF2B5EF4-FFF2-40B4-BE49-F238E27FC236}">
                <a16:creationId xmlns:a16="http://schemas.microsoft.com/office/drawing/2014/main" id="{9368EB06-0F88-E6D8-4208-6424AC9B2D13}"/>
              </a:ext>
            </a:extLst>
          </p:cNvPr>
          <p:cNvPicPr>
            <a:picLocks noChangeAspect="1"/>
          </p:cNvPicPr>
          <p:nvPr/>
        </p:nvPicPr>
        <p:blipFill>
          <a:blip r:embed="rId3"/>
          <a:stretch>
            <a:fillRect/>
          </a:stretch>
        </p:blipFill>
        <p:spPr>
          <a:xfrm>
            <a:off x="209910" y="976942"/>
            <a:ext cx="3792746" cy="2848154"/>
          </a:xfrm>
          <a:prstGeom prst="rect">
            <a:avLst/>
          </a:prstGeom>
        </p:spPr>
      </p:pic>
      <p:pic>
        <p:nvPicPr>
          <p:cNvPr id="3" name="Picture 6" descr="A picture containing text, floor, indoor, person&#10;&#10;Description automatically generated">
            <a:extLst>
              <a:ext uri="{FF2B5EF4-FFF2-40B4-BE49-F238E27FC236}">
                <a16:creationId xmlns:a16="http://schemas.microsoft.com/office/drawing/2014/main" id="{BEA6FD9A-367C-B7C0-E54A-1FA78669C7B6}"/>
              </a:ext>
            </a:extLst>
          </p:cNvPr>
          <p:cNvPicPr>
            <a:picLocks noChangeAspect="1"/>
          </p:cNvPicPr>
          <p:nvPr/>
        </p:nvPicPr>
        <p:blipFill>
          <a:blip r:embed="rId4"/>
          <a:stretch>
            <a:fillRect/>
          </a:stretch>
        </p:blipFill>
        <p:spPr>
          <a:xfrm>
            <a:off x="4652513" y="3924300"/>
            <a:ext cx="3792746" cy="2833776"/>
          </a:xfrm>
          <a:prstGeom prst="rect">
            <a:avLst/>
          </a:prstGeom>
        </p:spPr>
      </p:pic>
      <p:pic>
        <p:nvPicPr>
          <p:cNvPr id="7" name="Picture 7">
            <a:extLst>
              <a:ext uri="{FF2B5EF4-FFF2-40B4-BE49-F238E27FC236}">
                <a16:creationId xmlns:a16="http://schemas.microsoft.com/office/drawing/2014/main" id="{C457614A-0A36-FC14-DA09-804B44698AA0}"/>
              </a:ext>
            </a:extLst>
          </p:cNvPr>
          <p:cNvPicPr>
            <a:picLocks noChangeAspect="1"/>
          </p:cNvPicPr>
          <p:nvPr/>
        </p:nvPicPr>
        <p:blipFill>
          <a:blip r:embed="rId5"/>
          <a:stretch>
            <a:fillRect/>
          </a:stretch>
        </p:blipFill>
        <p:spPr>
          <a:xfrm>
            <a:off x="4652515" y="1048829"/>
            <a:ext cx="3792745" cy="2819399"/>
          </a:xfrm>
          <a:prstGeom prst="rect">
            <a:avLst/>
          </a:prstGeom>
        </p:spPr>
      </p:pic>
      <p:pic>
        <p:nvPicPr>
          <p:cNvPr id="11" name="Picture 11">
            <a:extLst>
              <a:ext uri="{FF2B5EF4-FFF2-40B4-BE49-F238E27FC236}">
                <a16:creationId xmlns:a16="http://schemas.microsoft.com/office/drawing/2014/main" id="{BE27C1E8-E99E-A854-9FD2-6D968B26B616}"/>
              </a:ext>
            </a:extLst>
          </p:cNvPr>
          <p:cNvPicPr>
            <a:picLocks noChangeAspect="1"/>
          </p:cNvPicPr>
          <p:nvPr/>
        </p:nvPicPr>
        <p:blipFill>
          <a:blip r:embed="rId6"/>
          <a:stretch>
            <a:fillRect/>
          </a:stretch>
        </p:blipFill>
        <p:spPr>
          <a:xfrm>
            <a:off x="152400" y="3866790"/>
            <a:ext cx="3850256" cy="2891287"/>
          </a:xfrm>
          <a:prstGeom prst="rect">
            <a:avLst/>
          </a:prstGeom>
        </p:spPr>
      </p:pic>
    </p:spTree>
    <p:extLst>
      <p:ext uri="{BB962C8B-B14F-4D97-AF65-F5344CB8AC3E}">
        <p14:creationId xmlns:p14="http://schemas.microsoft.com/office/powerpoint/2010/main" val="364031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ED1D-47BC-7E58-9B30-4FC1C85ED6FE}"/>
              </a:ext>
            </a:extLst>
          </p:cNvPr>
          <p:cNvSpPr>
            <a:spLocks noGrp="1"/>
          </p:cNvSpPr>
          <p:nvPr>
            <p:ph type="title"/>
          </p:nvPr>
        </p:nvSpPr>
        <p:spPr/>
        <p:txBody>
          <a:bodyPr>
            <a:normAutofit fontScale="90000"/>
          </a:bodyPr>
          <a:lstStyle/>
          <a:p>
            <a:r>
              <a:rPr lang="en-US">
                <a:latin typeface="Tahoma" panose="020B0604030504040204" pitchFamily="34" charset="0"/>
                <a:ea typeface="Tahoma" panose="020B0604030504040204" pitchFamily="34" charset="0"/>
                <a:cs typeface="Tahoma" panose="020B0604030504040204" pitchFamily="34" charset="0"/>
              </a:rPr>
              <a:t>A glimpse inside the kindergarten classroom</a:t>
            </a:r>
          </a:p>
        </p:txBody>
      </p:sp>
      <p:pic>
        <p:nvPicPr>
          <p:cNvPr id="5" name="Picture 5" descr="A picture containing floor, indoor, child, child&#10;&#10;Description automatically generated">
            <a:extLst>
              <a:ext uri="{FF2B5EF4-FFF2-40B4-BE49-F238E27FC236}">
                <a16:creationId xmlns:a16="http://schemas.microsoft.com/office/drawing/2014/main" id="{7A982CA0-1DD0-90C5-B3DD-F8F6326C9BE9}"/>
              </a:ext>
            </a:extLst>
          </p:cNvPr>
          <p:cNvPicPr>
            <a:picLocks noGrp="1" noChangeAspect="1"/>
          </p:cNvPicPr>
          <p:nvPr>
            <p:ph idx="1"/>
          </p:nvPr>
        </p:nvPicPr>
        <p:blipFill>
          <a:blip r:embed="rId2"/>
          <a:stretch>
            <a:fillRect/>
          </a:stretch>
        </p:blipFill>
        <p:spPr>
          <a:xfrm>
            <a:off x="2639177" y="3429607"/>
            <a:ext cx="4151622" cy="3099339"/>
          </a:xfrm>
        </p:spPr>
      </p:pic>
      <p:sp>
        <p:nvSpPr>
          <p:cNvPr id="4" name="Slide Number Placeholder 3">
            <a:extLst>
              <a:ext uri="{FF2B5EF4-FFF2-40B4-BE49-F238E27FC236}">
                <a16:creationId xmlns:a16="http://schemas.microsoft.com/office/drawing/2014/main" id="{E2FB1997-C754-F65C-329A-C5F231774097}"/>
              </a:ext>
            </a:extLst>
          </p:cNvPr>
          <p:cNvSpPr>
            <a:spLocks noGrp="1"/>
          </p:cNvSpPr>
          <p:nvPr>
            <p:ph type="sldNum" sz="quarter" idx="12"/>
          </p:nvPr>
        </p:nvSpPr>
        <p:spPr/>
        <p:txBody>
          <a:bodyPr/>
          <a:lstStyle/>
          <a:p>
            <a:fld id="{A09C9D8E-C6F1-4A28-B6D3-E2B2A8AD0146}" type="slidenum">
              <a:rPr lang="en-CA" smtClean="0"/>
              <a:t>7</a:t>
            </a:fld>
            <a:endParaRPr lang="en-CA"/>
          </a:p>
        </p:txBody>
      </p:sp>
      <p:pic>
        <p:nvPicPr>
          <p:cNvPr id="6" name="Picture 6">
            <a:extLst>
              <a:ext uri="{FF2B5EF4-FFF2-40B4-BE49-F238E27FC236}">
                <a16:creationId xmlns:a16="http://schemas.microsoft.com/office/drawing/2014/main" id="{70682321-1952-848F-CFE8-02A7D41DF1FF}"/>
              </a:ext>
            </a:extLst>
          </p:cNvPr>
          <p:cNvPicPr>
            <a:picLocks noChangeAspect="1"/>
          </p:cNvPicPr>
          <p:nvPr/>
        </p:nvPicPr>
        <p:blipFill>
          <a:blip r:embed="rId3"/>
          <a:stretch>
            <a:fillRect/>
          </a:stretch>
        </p:blipFill>
        <p:spPr>
          <a:xfrm>
            <a:off x="6431197" y="772415"/>
            <a:ext cx="2441276" cy="3269412"/>
          </a:xfrm>
          <a:prstGeom prst="rect">
            <a:avLst/>
          </a:prstGeom>
        </p:spPr>
      </p:pic>
      <p:pic>
        <p:nvPicPr>
          <p:cNvPr id="8" name="Picture 8" descr="A picture containing floor, indoor, person, child&#10;&#10;Description automatically generated">
            <a:extLst>
              <a:ext uri="{FF2B5EF4-FFF2-40B4-BE49-F238E27FC236}">
                <a16:creationId xmlns:a16="http://schemas.microsoft.com/office/drawing/2014/main" id="{20B5A3B9-10BF-AE2E-766E-45D4169F227B}"/>
              </a:ext>
            </a:extLst>
          </p:cNvPr>
          <p:cNvPicPr>
            <a:picLocks noChangeAspect="1"/>
          </p:cNvPicPr>
          <p:nvPr/>
        </p:nvPicPr>
        <p:blipFill>
          <a:blip r:embed="rId4"/>
          <a:stretch>
            <a:fillRect/>
          </a:stretch>
        </p:blipFill>
        <p:spPr>
          <a:xfrm>
            <a:off x="109268" y="1082615"/>
            <a:ext cx="2743200" cy="3657600"/>
          </a:xfrm>
          <a:prstGeom prst="rect">
            <a:avLst/>
          </a:prstGeom>
        </p:spPr>
      </p:pic>
    </p:spTree>
    <p:extLst>
      <p:ext uri="{BB962C8B-B14F-4D97-AF65-F5344CB8AC3E}">
        <p14:creationId xmlns:p14="http://schemas.microsoft.com/office/powerpoint/2010/main" val="4080114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96A3-C719-3AD9-66E7-7FEA04AC4617}"/>
              </a:ext>
            </a:extLst>
          </p:cNvPr>
          <p:cNvSpPr>
            <a:spLocks noGrp="1"/>
          </p:cNvSpPr>
          <p:nvPr>
            <p:ph type="title"/>
          </p:nvPr>
        </p:nvSpPr>
        <p:spPr/>
        <p:txBody>
          <a:bodyPr/>
          <a:lstStyle/>
          <a:p>
            <a:r>
              <a:rPr lang="en-US" sz="2400">
                <a:latin typeface="Tahoma"/>
                <a:ea typeface="Tahoma"/>
                <a:cs typeface="Tahoma"/>
              </a:rPr>
              <a:t>A glimpse inside the kindergarten classroom</a:t>
            </a:r>
            <a:endParaRPr lang="en-US" sz="2400"/>
          </a:p>
        </p:txBody>
      </p:sp>
      <p:sp>
        <p:nvSpPr>
          <p:cNvPr id="4" name="Slide Number Placeholder 3">
            <a:extLst>
              <a:ext uri="{FF2B5EF4-FFF2-40B4-BE49-F238E27FC236}">
                <a16:creationId xmlns:a16="http://schemas.microsoft.com/office/drawing/2014/main" id="{723F53F8-729B-FD65-C274-C36053C12095}"/>
              </a:ext>
            </a:extLst>
          </p:cNvPr>
          <p:cNvSpPr>
            <a:spLocks noGrp="1"/>
          </p:cNvSpPr>
          <p:nvPr>
            <p:ph type="sldNum" sz="quarter" idx="12"/>
          </p:nvPr>
        </p:nvSpPr>
        <p:spPr/>
        <p:txBody>
          <a:bodyPr/>
          <a:lstStyle/>
          <a:p>
            <a:fld id="{A09C9D8E-C6F1-4A28-B6D3-E2B2A8AD0146}" type="slidenum">
              <a:rPr lang="en-CA" smtClean="0"/>
              <a:t>8</a:t>
            </a:fld>
            <a:endParaRPr lang="en-CA"/>
          </a:p>
        </p:txBody>
      </p:sp>
      <p:pic>
        <p:nvPicPr>
          <p:cNvPr id="5" name="IMG_8453">
            <a:hlinkClick r:id="" action="ppaction://media"/>
            <a:extLst>
              <a:ext uri="{FF2B5EF4-FFF2-40B4-BE49-F238E27FC236}">
                <a16:creationId xmlns:a16="http://schemas.microsoft.com/office/drawing/2014/main" id="{C2355353-9579-515E-B248-812D3B594C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32125" y="1154359"/>
            <a:ext cx="3143097" cy="5549299"/>
          </a:xfrm>
          <a:prstGeom prst="rect">
            <a:avLst/>
          </a:prstGeom>
        </p:spPr>
      </p:pic>
    </p:spTree>
    <p:extLst>
      <p:ext uri="{BB962C8B-B14F-4D97-AF65-F5344CB8AC3E}">
        <p14:creationId xmlns:p14="http://schemas.microsoft.com/office/powerpoint/2010/main" val="191416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A38D-6A3F-4BF6-A7B2-3180CE6575B6}"/>
              </a:ext>
            </a:extLst>
          </p:cNvPr>
          <p:cNvSpPr>
            <a:spLocks noGrp="1"/>
          </p:cNvSpPr>
          <p:nvPr>
            <p:ph type="title"/>
          </p:nvPr>
        </p:nvSpPr>
        <p:spPr/>
        <p:txBody>
          <a:bodyPr>
            <a:normAutofit/>
          </a:bodyPr>
          <a:lstStyle/>
          <a:p>
            <a:r>
              <a:rPr lang="en-US" sz="2400">
                <a:latin typeface="Tahoma"/>
                <a:ea typeface="Tahoma"/>
                <a:cs typeface="Tahoma"/>
              </a:rPr>
              <a:t>A glimpse inside the kindergarten classroom</a:t>
            </a:r>
            <a:endParaRPr lang="en-US" sz="2400"/>
          </a:p>
        </p:txBody>
      </p:sp>
      <p:sp>
        <p:nvSpPr>
          <p:cNvPr id="4" name="Slide Number Placeholder 3">
            <a:extLst>
              <a:ext uri="{FF2B5EF4-FFF2-40B4-BE49-F238E27FC236}">
                <a16:creationId xmlns:a16="http://schemas.microsoft.com/office/drawing/2014/main" id="{F8E319B3-153B-16CD-2FD4-55B1B0DDD7AA}"/>
              </a:ext>
            </a:extLst>
          </p:cNvPr>
          <p:cNvSpPr>
            <a:spLocks noGrp="1"/>
          </p:cNvSpPr>
          <p:nvPr>
            <p:ph type="sldNum" sz="quarter" idx="12"/>
          </p:nvPr>
        </p:nvSpPr>
        <p:spPr/>
        <p:txBody>
          <a:bodyPr/>
          <a:lstStyle/>
          <a:p>
            <a:fld id="{A09C9D8E-C6F1-4A28-B6D3-E2B2A8AD0146}" type="slidenum">
              <a:rPr lang="en-CA" smtClean="0"/>
              <a:t>9</a:t>
            </a:fld>
            <a:endParaRPr lang="en-CA"/>
          </a:p>
        </p:txBody>
      </p:sp>
      <p:pic>
        <p:nvPicPr>
          <p:cNvPr id="5" name="IMG_8455">
            <a:hlinkClick r:id="" action="ppaction://media"/>
            <a:extLst>
              <a:ext uri="{FF2B5EF4-FFF2-40B4-BE49-F238E27FC236}">
                <a16:creationId xmlns:a16="http://schemas.microsoft.com/office/drawing/2014/main" id="{A8D3E097-928B-7A97-FE68-0B7857B861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5310" y="1057093"/>
            <a:ext cx="3078163" cy="5486400"/>
          </a:xfrm>
          <a:prstGeom prst="rect">
            <a:avLst/>
          </a:prstGeom>
        </p:spPr>
      </p:pic>
    </p:spTree>
    <p:extLst>
      <p:ext uri="{BB962C8B-B14F-4D97-AF65-F5344CB8AC3E}">
        <p14:creationId xmlns:p14="http://schemas.microsoft.com/office/powerpoint/2010/main" val="36547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powerpoint-templates_early-learning-boy">
  <a:themeElements>
    <a:clrScheme name="CBE Brand (light)">
      <a:dk1>
        <a:srgbClr val="1F1F1F"/>
      </a:dk1>
      <a:lt1>
        <a:sysClr val="window" lastClr="FFFFFF"/>
      </a:lt1>
      <a:dk2>
        <a:srgbClr val="00ADDA"/>
      </a:dk2>
      <a:lt2>
        <a:srgbClr val="939598"/>
      </a:lt2>
      <a:accent1>
        <a:srgbClr val="3333CC"/>
      </a:accent1>
      <a:accent2>
        <a:srgbClr val="FFCC33"/>
      </a:accent2>
      <a:accent3>
        <a:srgbClr val="7F33CC"/>
      </a:accent3>
      <a:accent4>
        <a:srgbClr val="008900"/>
      </a:accent4>
      <a:accent5>
        <a:srgbClr val="FF6600"/>
      </a:accent5>
      <a:accent6>
        <a:srgbClr val="E11B2B"/>
      </a:accent6>
      <a:hlink>
        <a:srgbClr val="00ADDA"/>
      </a:hlink>
      <a:folHlink>
        <a:srgbClr val="004C8B"/>
      </a:folHlink>
    </a:clrScheme>
    <a:fontScheme name="CBE Standar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F9159CA43265478800F95E1252B19A" ma:contentTypeVersion="15" ma:contentTypeDescription="Create a new document." ma:contentTypeScope="" ma:versionID="6b843f17f853f5c162fcf1a40115d4de">
  <xsd:schema xmlns:xsd="http://www.w3.org/2001/XMLSchema" xmlns:xs="http://www.w3.org/2001/XMLSchema" xmlns:p="http://schemas.microsoft.com/office/2006/metadata/properties" xmlns:ns2="3f309a8c-8c26-48ce-bec5-1773862ec480" xmlns:ns3="2e6b9e8f-2615-4de8-a514-c9fc968d10b7" xmlns:ns4="185eeb2a-03df-49a4-9e31-7ea3d4d3e592" targetNamespace="http://schemas.microsoft.com/office/2006/metadata/properties" ma:root="true" ma:fieldsID="60d7de9ac3f5fa9144e994aeb2ca98ef" ns2:_="" ns3:_="" ns4:_="">
    <xsd:import namespace="3f309a8c-8c26-48ce-bec5-1773862ec480"/>
    <xsd:import namespace="2e6b9e8f-2615-4de8-a514-c9fc968d10b7"/>
    <xsd:import namespace="185eeb2a-03df-49a4-9e31-7ea3d4d3e5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4:SharedWithUsers" minOccurs="0"/>
                <xsd:element ref="ns4: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09a8c-8c26-48ce-bec5-1773862ec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288277-e2aa-47bb-991c-7716102690a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6b9e8f-2615-4de8-a514-c9fc968d10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98bbdbd-6291-41bb-823f-cf6eadb4f494}" ma:internalName="TaxCatchAll" ma:showField="CatchAllData" ma:web="2e6b9e8f-2615-4de8-a514-c9fc968d10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5eeb2a-03df-49a4-9e31-7ea3d4d3e592"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e6b9e8f-2615-4de8-a514-c9fc968d10b7" xsi:nil="true"/>
    <SharedWithUsers xmlns="185eeb2a-03df-49a4-9e31-7ea3d4d3e592">
      <UserInfo>
        <DisplayName>Holloway, Darlene T</DisplayName>
        <AccountId>49</AccountId>
        <AccountType/>
      </UserInfo>
      <UserInfo>
        <DisplayName>Armand, Jessica M</DisplayName>
        <AccountId>52</AccountId>
        <AccountType/>
      </UserInfo>
    </SharedWithUsers>
    <lcf76f155ced4ddcb4097134ff3c332f xmlns="3f309a8c-8c26-48ce-bec5-1773862ec4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248851-0232-4837-8DA9-0066265B6134}">
  <ds:schemaRefs>
    <ds:schemaRef ds:uri="http://schemas.microsoft.com/sharepoint/v3/contenttype/forms"/>
  </ds:schemaRefs>
</ds:datastoreItem>
</file>

<file path=customXml/itemProps2.xml><?xml version="1.0" encoding="utf-8"?>
<ds:datastoreItem xmlns:ds="http://schemas.openxmlformats.org/officeDocument/2006/customXml" ds:itemID="{BCCEDCC6-D49A-4867-BFCD-BCA15DE3805D}">
  <ds:schemaRefs>
    <ds:schemaRef ds:uri="185eeb2a-03df-49a4-9e31-7ea3d4d3e592"/>
    <ds:schemaRef ds:uri="2e6b9e8f-2615-4de8-a514-c9fc968d10b7"/>
    <ds:schemaRef ds:uri="3f309a8c-8c26-48ce-bec5-1773862ec4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C8386D-0FA6-48A6-AB50-818C56260E94}">
  <ds:schemaRefs>
    <ds:schemaRef ds:uri="http://schemas.microsoft.com/office/2006/documentManagement/types"/>
    <ds:schemaRef ds:uri="185eeb2a-03df-49a4-9e31-7ea3d4d3e592"/>
    <ds:schemaRef ds:uri="http://purl.org/dc/terms/"/>
    <ds:schemaRef ds:uri="http://schemas.openxmlformats.org/package/2006/metadata/core-properties"/>
    <ds:schemaRef ds:uri="http://www.w3.org/XML/1998/namespace"/>
    <ds:schemaRef ds:uri="http://schemas.microsoft.com/office/infopath/2007/PartnerControls"/>
    <ds:schemaRef ds:uri="2e6b9e8f-2615-4de8-a514-c9fc968d10b7"/>
    <ds:schemaRef ds:uri="http://purl.org/dc/elements/1.1/"/>
    <ds:schemaRef ds:uri="3f309a8c-8c26-48ce-bec5-1773862ec48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Concourse</Template>
  <TotalTime>23</TotalTime>
  <Words>2210</Words>
  <Application>Microsoft Office PowerPoint</Application>
  <PresentationFormat>On-screen Show (4:3)</PresentationFormat>
  <Paragraphs>271</Paragraphs>
  <Slides>31</Slides>
  <Notes>25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Calibri</vt:lpstr>
      <vt:lpstr>Myriad Pro</vt:lpstr>
      <vt:lpstr>Tahoma</vt:lpstr>
      <vt:lpstr>Wingdings,Sans-Serif</vt:lpstr>
      <vt:lpstr>Wingdings</vt:lpstr>
      <vt:lpstr>Arial</vt:lpstr>
      <vt:lpstr>Courier New</vt:lpstr>
      <vt:lpstr>powerpoint-templates_early-learning-boy</vt:lpstr>
      <vt:lpstr>Westgate School Kindergarten/Grade 1 Orientation May 21, 2026</vt:lpstr>
      <vt:lpstr> Agenda   Welcome and Introduction  Meeting Etiquette and Format  Westgate School   A Glimpse into Kindergarten  School Info / Opening  Safety and Security  Transportation  Communication  Volunteering  Childcare  School Council  Questions  </vt:lpstr>
      <vt:lpstr>Meeting Etiquette </vt:lpstr>
      <vt:lpstr>Westgate School </vt:lpstr>
      <vt:lpstr> French Language Acquisition </vt:lpstr>
      <vt:lpstr>A glimpse inside the kindergarten classroom</vt:lpstr>
      <vt:lpstr>A glimpse inside the kindergarten classroom</vt:lpstr>
      <vt:lpstr>A glimpse inside the kindergarten classroom</vt:lpstr>
      <vt:lpstr>A glimpse inside the kindergarten classroom</vt:lpstr>
      <vt:lpstr>A glimpse inside the kindergarten classroom</vt:lpstr>
      <vt:lpstr> 2026-27 School Hours – A Typical Day </vt:lpstr>
      <vt:lpstr>First Day of School - Kindergarten</vt:lpstr>
      <vt:lpstr>First Day of School – Grade 1</vt:lpstr>
      <vt:lpstr>Dismissal</vt:lpstr>
      <vt:lpstr>Safety and Security</vt:lpstr>
      <vt:lpstr>Parking</vt:lpstr>
      <vt:lpstr>Transportation Fees</vt:lpstr>
      <vt:lpstr>Bus Schedules and Maps</vt:lpstr>
      <vt:lpstr>Bus Safety</vt:lpstr>
      <vt:lpstr>Kindergarten  School Supplies/Fees</vt:lpstr>
      <vt:lpstr>Email Messages</vt:lpstr>
      <vt:lpstr>SUBSCRIBE TO STAY INFORMED </vt:lpstr>
      <vt:lpstr>Communication</vt:lpstr>
      <vt:lpstr>Volunteering in the classroom</vt:lpstr>
      <vt:lpstr>CBE Volunteer Registration and  Police Clearances</vt:lpstr>
      <vt:lpstr>Childcare</vt:lpstr>
      <vt:lpstr>Westgate School Council</vt:lpstr>
      <vt:lpstr>Who and When</vt:lpstr>
      <vt:lpstr>École Westgate Parents’ Society</vt:lpstr>
      <vt:lpstr>For More Information</vt:lpstr>
      <vt:lpstr>Questions? Now better than during tour!</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Westgate School Kindergarten Orientation Evening May 29th, 2014</dc:title>
  <dc:creator>Donita G Thorne</dc:creator>
  <cp:keywords>PowerPoint template; kindergarten photo strip; powerpoint with kindergarten; early learning powerpoint</cp:keywords>
  <cp:lastModifiedBy>Rippenhagen, Dana M</cp:lastModifiedBy>
  <cp:revision>11</cp:revision>
  <cp:lastPrinted>2026-05-26T16:23:13Z</cp:lastPrinted>
  <dcterms:created xsi:type="dcterms:W3CDTF">2014-06-09T14:28:40Z</dcterms:created>
  <dcterms:modified xsi:type="dcterms:W3CDTF">2026-06-02T16:59:22Z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0x010100D5F9159CA43265478800F95E1252B19A</vt:lpwstr>
  </property>
  <property fmtid="{D5CDD505-2E9C-101B-9397-08002B2CF9AE}" pid="3" name="HeaderStyleDefinitions">
    <vt:lpwstr/>
  </property>
  <property fmtid="{D5CDD505-2E9C-101B-9397-08002B2CF9AE}" pid="4" name="MediaServiceImageTags">
    <vt:lpwstr/>
  </property>
</Properties>
</file>